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3" r:id="rId5"/>
    <p:sldId id="265" r:id="rId6"/>
    <p:sldId id="266" r:id="rId7"/>
    <p:sldId id="267" r:id="rId8"/>
    <p:sldId id="268" r:id="rId9"/>
    <p:sldId id="258" r:id="rId1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5797CA84-0C2E-4769-B0F7-45D26F0D0049}" type="datetimeFigureOut">
              <a:rPr lang="sk-SK" smtClean="0"/>
              <a:t>12.10.2018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F5BCDA-B539-4B0C-8694-77291D27ADDB}" type="slidenum">
              <a:rPr lang="sk-SK" smtClean="0"/>
              <a:t>‹#›</a:t>
            </a:fld>
            <a:endParaRPr lang="sk-SK"/>
          </a:p>
        </p:txBody>
      </p:sp>
    </p:spTree>
    <p:extLst>
      <p:ext uri="{BB962C8B-B14F-4D97-AF65-F5344CB8AC3E}">
        <p14:creationId xmlns:p14="http://schemas.microsoft.com/office/powerpoint/2010/main" val="261273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797CA84-0C2E-4769-B0F7-45D26F0D0049}" type="datetimeFigureOut">
              <a:rPr lang="sk-SK" smtClean="0"/>
              <a:t>12.10.2018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F5BCDA-B539-4B0C-8694-77291D27ADDB}" type="slidenum">
              <a:rPr lang="sk-SK" smtClean="0"/>
              <a:t>‹#›</a:t>
            </a:fld>
            <a:endParaRPr lang="sk-SK"/>
          </a:p>
        </p:txBody>
      </p:sp>
    </p:spTree>
    <p:extLst>
      <p:ext uri="{BB962C8B-B14F-4D97-AF65-F5344CB8AC3E}">
        <p14:creationId xmlns:p14="http://schemas.microsoft.com/office/powerpoint/2010/main" val="54209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797CA84-0C2E-4769-B0F7-45D26F0D0049}" type="datetimeFigureOut">
              <a:rPr lang="sk-SK" smtClean="0"/>
              <a:t>12.10.2018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F5BCDA-B539-4B0C-8694-77291D27ADDB}" type="slidenum">
              <a:rPr lang="sk-SK" smtClean="0"/>
              <a:t>‹#›</a:t>
            </a:fld>
            <a:endParaRPr lang="sk-SK"/>
          </a:p>
        </p:txBody>
      </p:sp>
    </p:spTree>
    <p:extLst>
      <p:ext uri="{BB962C8B-B14F-4D97-AF65-F5344CB8AC3E}">
        <p14:creationId xmlns:p14="http://schemas.microsoft.com/office/powerpoint/2010/main" val="855073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797CA84-0C2E-4769-B0F7-45D26F0D0049}" type="datetimeFigureOut">
              <a:rPr lang="sk-SK" smtClean="0"/>
              <a:t>12.10.2018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F5BCDA-B539-4B0C-8694-77291D27ADDB}" type="slidenum">
              <a:rPr lang="sk-SK" smtClean="0"/>
              <a:t>‹#›</a:t>
            </a:fld>
            <a:endParaRPr lang="sk-SK"/>
          </a:p>
        </p:txBody>
      </p:sp>
    </p:spTree>
    <p:extLst>
      <p:ext uri="{BB962C8B-B14F-4D97-AF65-F5344CB8AC3E}">
        <p14:creationId xmlns:p14="http://schemas.microsoft.com/office/powerpoint/2010/main" val="377670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5797CA84-0C2E-4769-B0F7-45D26F0D0049}" type="datetimeFigureOut">
              <a:rPr lang="sk-SK" smtClean="0"/>
              <a:t>12.10.2018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5F5BCDA-B539-4B0C-8694-77291D27ADDB}" type="slidenum">
              <a:rPr lang="sk-SK" smtClean="0"/>
              <a:t>‹#›</a:t>
            </a:fld>
            <a:endParaRPr lang="sk-SK"/>
          </a:p>
        </p:txBody>
      </p:sp>
    </p:spTree>
    <p:extLst>
      <p:ext uri="{BB962C8B-B14F-4D97-AF65-F5344CB8AC3E}">
        <p14:creationId xmlns:p14="http://schemas.microsoft.com/office/powerpoint/2010/main" val="127308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5797CA84-0C2E-4769-B0F7-45D26F0D0049}" type="datetimeFigureOut">
              <a:rPr lang="sk-SK" smtClean="0"/>
              <a:t>12.10.2018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5F5BCDA-B539-4B0C-8694-77291D27ADDB}" type="slidenum">
              <a:rPr lang="sk-SK" smtClean="0"/>
              <a:t>‹#›</a:t>
            </a:fld>
            <a:endParaRPr lang="sk-SK"/>
          </a:p>
        </p:txBody>
      </p:sp>
    </p:spTree>
    <p:extLst>
      <p:ext uri="{BB962C8B-B14F-4D97-AF65-F5344CB8AC3E}">
        <p14:creationId xmlns:p14="http://schemas.microsoft.com/office/powerpoint/2010/main" val="550426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5797CA84-0C2E-4769-B0F7-45D26F0D0049}" type="datetimeFigureOut">
              <a:rPr lang="sk-SK" smtClean="0"/>
              <a:t>12.10.2018</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45F5BCDA-B539-4B0C-8694-77291D27ADDB}" type="slidenum">
              <a:rPr lang="sk-SK" smtClean="0"/>
              <a:t>‹#›</a:t>
            </a:fld>
            <a:endParaRPr lang="sk-SK"/>
          </a:p>
        </p:txBody>
      </p:sp>
    </p:spTree>
    <p:extLst>
      <p:ext uri="{BB962C8B-B14F-4D97-AF65-F5344CB8AC3E}">
        <p14:creationId xmlns:p14="http://schemas.microsoft.com/office/powerpoint/2010/main" val="143848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5797CA84-0C2E-4769-B0F7-45D26F0D0049}" type="datetimeFigureOut">
              <a:rPr lang="sk-SK" smtClean="0"/>
              <a:t>12.10.2018</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45F5BCDA-B539-4B0C-8694-77291D27ADDB}" type="slidenum">
              <a:rPr lang="sk-SK" smtClean="0"/>
              <a:t>‹#›</a:t>
            </a:fld>
            <a:endParaRPr lang="sk-SK"/>
          </a:p>
        </p:txBody>
      </p:sp>
    </p:spTree>
    <p:extLst>
      <p:ext uri="{BB962C8B-B14F-4D97-AF65-F5344CB8AC3E}">
        <p14:creationId xmlns:p14="http://schemas.microsoft.com/office/powerpoint/2010/main" val="272030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5797CA84-0C2E-4769-B0F7-45D26F0D0049}" type="datetimeFigureOut">
              <a:rPr lang="sk-SK" smtClean="0"/>
              <a:t>12.10.2018</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45F5BCDA-B539-4B0C-8694-77291D27ADDB}" type="slidenum">
              <a:rPr lang="sk-SK" smtClean="0"/>
              <a:t>‹#›</a:t>
            </a:fld>
            <a:endParaRPr lang="sk-SK"/>
          </a:p>
        </p:txBody>
      </p:sp>
    </p:spTree>
    <p:extLst>
      <p:ext uri="{BB962C8B-B14F-4D97-AF65-F5344CB8AC3E}">
        <p14:creationId xmlns:p14="http://schemas.microsoft.com/office/powerpoint/2010/main" val="127204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5797CA84-0C2E-4769-B0F7-45D26F0D0049}" type="datetimeFigureOut">
              <a:rPr lang="sk-SK" smtClean="0"/>
              <a:t>12.10.2018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5F5BCDA-B539-4B0C-8694-77291D27ADDB}" type="slidenum">
              <a:rPr lang="sk-SK" smtClean="0"/>
              <a:t>‹#›</a:t>
            </a:fld>
            <a:endParaRPr lang="sk-SK"/>
          </a:p>
        </p:txBody>
      </p:sp>
    </p:spTree>
    <p:extLst>
      <p:ext uri="{BB962C8B-B14F-4D97-AF65-F5344CB8AC3E}">
        <p14:creationId xmlns:p14="http://schemas.microsoft.com/office/powerpoint/2010/main" val="3774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5797CA84-0C2E-4769-B0F7-45D26F0D0049}" type="datetimeFigureOut">
              <a:rPr lang="sk-SK" smtClean="0"/>
              <a:t>12.10.2018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5F5BCDA-B539-4B0C-8694-77291D27ADDB}" type="slidenum">
              <a:rPr lang="sk-SK" smtClean="0"/>
              <a:t>‹#›</a:t>
            </a:fld>
            <a:endParaRPr lang="sk-SK"/>
          </a:p>
        </p:txBody>
      </p:sp>
    </p:spTree>
    <p:extLst>
      <p:ext uri="{BB962C8B-B14F-4D97-AF65-F5344CB8AC3E}">
        <p14:creationId xmlns:p14="http://schemas.microsoft.com/office/powerpoint/2010/main" val="38382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7CA84-0C2E-4769-B0F7-45D26F0D0049}" type="datetimeFigureOut">
              <a:rPr lang="sk-SK" smtClean="0"/>
              <a:t>12.10.2018</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5BCDA-B539-4B0C-8694-77291D27ADDB}" type="slidenum">
              <a:rPr lang="sk-SK" smtClean="0"/>
              <a:t>‹#›</a:t>
            </a:fld>
            <a:endParaRPr lang="sk-SK"/>
          </a:p>
        </p:txBody>
      </p:sp>
    </p:spTree>
    <p:extLst>
      <p:ext uri="{BB962C8B-B14F-4D97-AF65-F5344CB8AC3E}">
        <p14:creationId xmlns:p14="http://schemas.microsoft.com/office/powerpoint/2010/main" val="1170768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sk-SK" sz="4000" b="1" dirty="0" smtClean="0">
                <a:solidFill>
                  <a:schemeClr val="accent5"/>
                </a:solidFill>
              </a:rPr>
              <a:t>Legislatívne zmeny zákona o liekoch </a:t>
            </a:r>
            <a:r>
              <a:rPr lang="en-US" sz="4000" b="1" dirty="0" smtClean="0">
                <a:solidFill>
                  <a:schemeClr val="accent5"/>
                </a:solidFill>
              </a:rPr>
              <a:t> </a:t>
            </a:r>
            <a:endParaRPr lang="sk-SK" sz="4000" b="1" dirty="0">
              <a:solidFill>
                <a:schemeClr val="accent5"/>
              </a:solidFill>
            </a:endParaRPr>
          </a:p>
        </p:txBody>
      </p:sp>
      <p:sp>
        <p:nvSpPr>
          <p:cNvPr id="3" name="Podnadpis 2"/>
          <p:cNvSpPr>
            <a:spLocks noGrp="1"/>
          </p:cNvSpPr>
          <p:nvPr>
            <p:ph type="subTitle" idx="1"/>
          </p:nvPr>
        </p:nvSpPr>
        <p:spPr>
          <a:xfrm>
            <a:off x="1331640" y="3573016"/>
            <a:ext cx="6400800" cy="1440160"/>
          </a:xfrm>
        </p:spPr>
        <p:txBody>
          <a:bodyPr/>
          <a:lstStyle/>
          <a:p>
            <a:endParaRPr lang="sk-SK" dirty="0"/>
          </a:p>
        </p:txBody>
      </p:sp>
      <p:sp>
        <p:nvSpPr>
          <p:cNvPr id="4" name="Obdĺžnik 3"/>
          <p:cNvSpPr/>
          <p:nvPr/>
        </p:nvSpPr>
        <p:spPr>
          <a:xfrm>
            <a:off x="4572000" y="5877272"/>
            <a:ext cx="4094262" cy="338554"/>
          </a:xfrm>
          <a:prstGeom prst="rect">
            <a:avLst/>
          </a:prstGeom>
        </p:spPr>
        <p:txBody>
          <a:bodyPr wrap="none">
            <a:spAutoFit/>
          </a:bodyPr>
          <a:lstStyle/>
          <a:p>
            <a:r>
              <a:rPr lang="sk-SK" sz="1600" b="1" dirty="0" smtClean="0">
                <a:solidFill>
                  <a:schemeClr val="accent5"/>
                </a:solidFill>
              </a:rPr>
              <a:t>                                                              Dušan Vajaš</a:t>
            </a:r>
            <a:endParaRPr lang="sk-SK" sz="1600" b="1" dirty="0">
              <a:solidFill>
                <a:schemeClr val="accent5"/>
              </a:solidFill>
            </a:endParaRPr>
          </a:p>
        </p:txBody>
      </p:sp>
    </p:spTree>
    <p:extLst>
      <p:ext uri="{BB962C8B-B14F-4D97-AF65-F5344CB8AC3E}">
        <p14:creationId xmlns:p14="http://schemas.microsoft.com/office/powerpoint/2010/main" val="237282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noAutofit/>
          </a:bodyPr>
          <a:lstStyle/>
          <a:p>
            <a:r>
              <a:rPr lang="sk-SK" sz="3200" b="1" dirty="0" smtClean="0">
                <a:solidFill>
                  <a:schemeClr val="accent5"/>
                </a:solidFill>
                <a:latin typeface="Calibri" pitchFamily="34" charset="0"/>
              </a:rPr>
              <a:t>Hlavné oblasti legislatívnych zmien</a:t>
            </a:r>
            <a:endParaRPr lang="sk-SK" sz="3200" dirty="0">
              <a:solidFill>
                <a:schemeClr val="accent5"/>
              </a:solidFill>
            </a:endParaRPr>
          </a:p>
        </p:txBody>
      </p:sp>
      <p:sp>
        <p:nvSpPr>
          <p:cNvPr id="3" name="Zástupný symbol obsahu 2"/>
          <p:cNvSpPr>
            <a:spLocks noGrp="1"/>
          </p:cNvSpPr>
          <p:nvPr>
            <p:ph idx="1"/>
          </p:nvPr>
        </p:nvSpPr>
        <p:spPr>
          <a:xfrm>
            <a:off x="457200" y="1600200"/>
            <a:ext cx="8229600" cy="4853136"/>
          </a:xfrm>
        </p:spPr>
        <p:txBody>
          <a:bodyPr>
            <a:normAutofit/>
          </a:bodyPr>
          <a:lstStyle/>
          <a:p>
            <a:pPr marL="542925" indent="-180975" algn="just">
              <a:defRPr/>
            </a:pPr>
            <a:r>
              <a:rPr lang="sk-SK" dirty="0">
                <a:solidFill>
                  <a:schemeClr val="tx2"/>
                </a:solidFill>
                <a:latin typeface="Calibri" panose="020F0502020204030204" pitchFamily="34" charset="0"/>
              </a:rPr>
              <a:t>Zmena v oblasti výrobných </a:t>
            </a:r>
            <a:r>
              <a:rPr lang="sk-SK" dirty="0" smtClean="0">
                <a:solidFill>
                  <a:schemeClr val="tx2"/>
                </a:solidFill>
                <a:latin typeface="Calibri" panose="020F0502020204030204" pitchFamily="34" charset="0"/>
              </a:rPr>
              <a:t>a veľkodistribučných </a:t>
            </a:r>
            <a:r>
              <a:rPr lang="sk-SK" dirty="0">
                <a:solidFill>
                  <a:schemeClr val="tx2"/>
                </a:solidFill>
                <a:latin typeface="Calibri" panose="020F0502020204030204" pitchFamily="34" charset="0"/>
              </a:rPr>
              <a:t>povolení </a:t>
            </a:r>
            <a:endParaRPr lang="en-US" dirty="0">
              <a:solidFill>
                <a:schemeClr val="tx2"/>
              </a:solidFill>
              <a:latin typeface="Calibri" panose="020F0502020204030204" pitchFamily="34" charset="0"/>
            </a:endParaRPr>
          </a:p>
          <a:p>
            <a:pPr marL="542925" indent="-180975">
              <a:defRPr/>
            </a:pPr>
            <a:r>
              <a:rPr lang="sk-SK" dirty="0" smtClean="0">
                <a:solidFill>
                  <a:schemeClr val="tx2"/>
                </a:solidFill>
                <a:latin typeface="Calibri" panose="020F0502020204030204" pitchFamily="34" charset="0"/>
              </a:rPr>
              <a:t>Zmena v oblasti zdravotníckych pomôcok</a:t>
            </a:r>
            <a:endParaRPr lang="en-US" dirty="0">
              <a:solidFill>
                <a:schemeClr val="tx2"/>
              </a:solidFill>
              <a:latin typeface="Calibri" panose="020F0502020204030204" pitchFamily="34" charset="0"/>
            </a:endParaRPr>
          </a:p>
          <a:p>
            <a:pPr marL="542925" indent="-180975">
              <a:defRPr/>
            </a:pPr>
            <a:r>
              <a:rPr lang="sk-SK" dirty="0" smtClean="0">
                <a:solidFill>
                  <a:schemeClr val="tx2"/>
                </a:solidFill>
                <a:latin typeface="Calibri" panose="020F0502020204030204" pitchFamily="34" charset="0"/>
              </a:rPr>
              <a:t>Zmena v oblasti registrácie liekov</a:t>
            </a:r>
          </a:p>
          <a:p>
            <a:pPr marL="542925" indent="-180975">
              <a:defRPr/>
            </a:pPr>
            <a:r>
              <a:rPr lang="sk-SK" dirty="0" smtClean="0">
                <a:solidFill>
                  <a:schemeClr val="tx2"/>
                </a:solidFill>
                <a:latin typeface="Calibri" panose="020F0502020204030204" pitchFamily="34" charset="0"/>
              </a:rPr>
              <a:t>Zmena v oblasti poskytovania lekárenskej starostlivosti</a:t>
            </a:r>
          </a:p>
          <a:p>
            <a:pPr marL="542925" indent="-180975">
              <a:defRPr/>
            </a:pPr>
            <a:r>
              <a:rPr lang="sk-SK" dirty="0" smtClean="0">
                <a:solidFill>
                  <a:schemeClr val="tx2"/>
                </a:solidFill>
                <a:latin typeface="Calibri" panose="020F0502020204030204" pitchFamily="34" charset="0"/>
              </a:rPr>
              <a:t>Zmena v oblasti klinického skúšania</a:t>
            </a:r>
          </a:p>
          <a:p>
            <a:pPr marL="542925" indent="-180975">
              <a:defRPr/>
            </a:pPr>
            <a:r>
              <a:rPr lang="sk-SK" dirty="0" smtClean="0">
                <a:solidFill>
                  <a:schemeClr val="tx2"/>
                </a:solidFill>
                <a:latin typeface="Calibri" panose="020F0502020204030204" pitchFamily="34" charset="0"/>
              </a:rPr>
              <a:t>Zmena sankčných mechanizmov</a:t>
            </a:r>
          </a:p>
          <a:p>
            <a:pPr marL="542925" indent="-180975">
              <a:defRPr/>
            </a:pPr>
            <a:endParaRPr lang="en-US" dirty="0">
              <a:solidFill>
                <a:schemeClr val="tx2"/>
              </a:solidFill>
              <a:latin typeface="Calibri" panose="020F0502020204030204" pitchFamily="34" charset="0"/>
            </a:endParaRPr>
          </a:p>
          <a:p>
            <a:pPr marL="361950" indent="0">
              <a:buNone/>
              <a:defRPr/>
            </a:pPr>
            <a:endParaRPr lang="en-US" b="1" dirty="0">
              <a:solidFill>
                <a:schemeClr val="tx2"/>
              </a:solidFill>
              <a:latin typeface="Calibri" panose="020F0502020204030204" pitchFamily="34" charset="0"/>
            </a:endParaRPr>
          </a:p>
          <a:p>
            <a:endParaRPr lang="sk-SK" dirty="0"/>
          </a:p>
        </p:txBody>
      </p:sp>
    </p:spTree>
    <p:extLst>
      <p:ext uri="{BB962C8B-B14F-4D97-AF65-F5344CB8AC3E}">
        <p14:creationId xmlns:p14="http://schemas.microsoft.com/office/powerpoint/2010/main" val="242857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325562"/>
          </a:xfrm>
        </p:spPr>
        <p:txBody>
          <a:bodyPr>
            <a:normAutofit/>
          </a:bodyPr>
          <a:lstStyle/>
          <a:p>
            <a:r>
              <a:rPr lang="sk-SK" sz="3200" dirty="0" smtClean="0"/>
              <a:t>Zmena v oblasti výrobných povolení a povolení na veľkodistribúciu humánnych liekov</a:t>
            </a:r>
            <a:endParaRPr lang="sk-SK" sz="3200" dirty="0"/>
          </a:p>
        </p:txBody>
      </p:sp>
      <p:sp>
        <p:nvSpPr>
          <p:cNvPr id="3" name="Zástupný symbol obsahu 2"/>
          <p:cNvSpPr>
            <a:spLocks noGrp="1"/>
          </p:cNvSpPr>
          <p:nvPr>
            <p:ph idx="1"/>
          </p:nvPr>
        </p:nvSpPr>
        <p:spPr/>
        <p:txBody>
          <a:bodyPr/>
          <a:lstStyle/>
          <a:p>
            <a:pPr algn="just"/>
            <a:r>
              <a:rPr lang="sk-SK" sz="2400" dirty="0" smtClean="0"/>
              <a:t>Od 01.07.2018 je vecne príslušný orgán </a:t>
            </a:r>
            <a:r>
              <a:rPr lang="sk-SK" sz="2400" dirty="0"/>
              <a:t>n</a:t>
            </a:r>
            <a:r>
              <a:rPr lang="sk-SK" sz="2400" dirty="0" smtClean="0"/>
              <a:t>a vydávanie povolení na výrobu a veľkodistribúciu humánnych liekov ŠUKL</a:t>
            </a:r>
          </a:p>
          <a:p>
            <a:pPr algn="just"/>
            <a:r>
              <a:rPr lang="sk-SK" sz="2400" dirty="0" smtClean="0"/>
              <a:t>S uvedenou kompetenciou súvisí aj kompetencia na pozastavenie a zrušenie povolení</a:t>
            </a:r>
          </a:p>
          <a:p>
            <a:pPr algn="just"/>
            <a:r>
              <a:rPr lang="sk-SK" sz="2400" dirty="0" smtClean="0"/>
              <a:t>Kontrolu dodržiavania správnej výrobnej praxe a správnej veľkodistribučnej praxe vykonáva ten istý orgán štátnej správy</a:t>
            </a:r>
          </a:p>
          <a:p>
            <a:pPr algn="just"/>
            <a:r>
              <a:rPr lang="sk-SK" sz="2400" dirty="0" smtClean="0"/>
              <a:t>Jedná sa o zmenu § 6, 7 a 10 zákona o liekoch </a:t>
            </a:r>
          </a:p>
          <a:p>
            <a:pPr marL="0" indent="0">
              <a:buNone/>
            </a:pPr>
            <a:endParaRPr lang="sk-SK" dirty="0"/>
          </a:p>
        </p:txBody>
      </p:sp>
    </p:spTree>
    <p:extLst>
      <p:ext uri="{BB962C8B-B14F-4D97-AF65-F5344CB8AC3E}">
        <p14:creationId xmlns:p14="http://schemas.microsoft.com/office/powerpoint/2010/main" val="202226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Zmena v oblasti zdravotníckych pomôcok</a:t>
            </a:r>
            <a:endParaRPr lang="sk-SK" dirty="0"/>
          </a:p>
        </p:txBody>
      </p:sp>
      <p:sp>
        <p:nvSpPr>
          <p:cNvPr id="3" name="Zástupný symbol obsahu 2"/>
          <p:cNvSpPr>
            <a:spLocks noGrp="1"/>
          </p:cNvSpPr>
          <p:nvPr>
            <p:ph idx="1"/>
          </p:nvPr>
        </p:nvSpPr>
        <p:spPr/>
        <p:txBody>
          <a:bodyPr>
            <a:normAutofit/>
          </a:bodyPr>
          <a:lstStyle/>
          <a:p>
            <a:pPr algn="just"/>
            <a:r>
              <a:rPr lang="sk-SK" dirty="0" smtClean="0"/>
              <a:t>Mení sa definícia zdravotníckej pomôcky, ktorá znie </a:t>
            </a:r>
            <a:r>
              <a:rPr lang="sk-SK" sz="1400" dirty="0" smtClean="0"/>
              <a:t>„ </a:t>
            </a:r>
            <a:r>
              <a:rPr lang="sk-SK" sz="1400" dirty="0"/>
              <a:t>Zdravotnícka pomôcka je nástroj, prístroj, zariadenie, počítačový program, materiál alebo iný výrobok používaný samostatne alebo v kombinácii určený výrobcom na použitie pre človeka na diagnostické, preventívne, monitorovacie účely alebo liečebné účely, na zmiernenie ochorenia alebo na kompenzáciu zranenia, zdravotného postihnutia, na skúmanie, nahradenie alebo zmenu anatomickej časti tela alebo fyziologického procesu, na reguláciu počatia, ktorého hlavný účinok v ľudskom tele alebo na povrchu ľudského tela sa nezískal farmakologickými prostriedkami, imunologickými prostriedkami ani metabolizmom, ale ktorého činnosť možno podporovať týmito prostriedkami; za zdravotnícku pomôcku sa považuje aj príslušenstvo zdravotníckej pomôcky, ktoré je špecificky určené výrobcom na použitie spolu so zdravotníckou pomôckou</a:t>
            </a:r>
            <a:r>
              <a:rPr lang="sk-SK" sz="1400" dirty="0" smtClean="0"/>
              <a:t>.“</a:t>
            </a:r>
            <a:endParaRPr lang="sk-SK" sz="1400" dirty="0" smtClean="0"/>
          </a:p>
        </p:txBody>
      </p:sp>
    </p:spTree>
    <p:extLst>
      <p:ext uri="{BB962C8B-B14F-4D97-AF65-F5344CB8AC3E}">
        <p14:creationId xmlns:p14="http://schemas.microsoft.com/office/powerpoint/2010/main" val="73121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Zmena v oblasti registrácie liekov</a:t>
            </a:r>
            <a:endParaRPr lang="sk-SK" dirty="0"/>
          </a:p>
        </p:txBody>
      </p:sp>
      <p:sp>
        <p:nvSpPr>
          <p:cNvPr id="3" name="Zástupný symbol obsahu 2"/>
          <p:cNvSpPr>
            <a:spLocks noGrp="1"/>
          </p:cNvSpPr>
          <p:nvPr>
            <p:ph idx="1"/>
          </p:nvPr>
        </p:nvSpPr>
        <p:spPr/>
        <p:txBody>
          <a:bodyPr>
            <a:normAutofit/>
          </a:bodyPr>
          <a:lstStyle/>
          <a:p>
            <a:r>
              <a:rPr lang="sk-SK" sz="2400" dirty="0" smtClean="0"/>
              <a:t>Zmeny súvisiace najmä s elektronizáciou zdravotníctva § 47 až 59</a:t>
            </a:r>
          </a:p>
          <a:p>
            <a:r>
              <a:rPr lang="sk-SK" sz="2400" dirty="0" smtClean="0"/>
              <a:t>Nové procesné oprávnenia ŠÚKL pri registrácii humánneho lieku </a:t>
            </a:r>
            <a:endParaRPr lang="sk-SK" sz="2400" dirty="0"/>
          </a:p>
        </p:txBody>
      </p:sp>
    </p:spTree>
    <p:extLst>
      <p:ext uri="{BB962C8B-B14F-4D97-AF65-F5344CB8AC3E}">
        <p14:creationId xmlns:p14="http://schemas.microsoft.com/office/powerpoint/2010/main" val="2793538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Zmena v oblasti poskytovania lekárenskej starostlivosti</a:t>
            </a:r>
            <a:endParaRPr lang="sk-SK" dirty="0"/>
          </a:p>
        </p:txBody>
      </p:sp>
      <p:sp>
        <p:nvSpPr>
          <p:cNvPr id="3" name="Zástupný symbol obsahu 2"/>
          <p:cNvSpPr>
            <a:spLocks noGrp="1"/>
          </p:cNvSpPr>
          <p:nvPr>
            <p:ph idx="1"/>
          </p:nvPr>
        </p:nvSpPr>
        <p:spPr/>
        <p:txBody>
          <a:bodyPr>
            <a:normAutofit/>
          </a:bodyPr>
          <a:lstStyle/>
          <a:p>
            <a:r>
              <a:rPr lang="sk-SK" sz="2400" dirty="0" smtClean="0"/>
              <a:t>Nová definícia spätného predaja liekov § 20 ods. 1 písm. i</a:t>
            </a:r>
          </a:p>
          <a:p>
            <a:r>
              <a:rPr lang="sk-SK" sz="2400" dirty="0" smtClean="0"/>
              <a:t>Rozsiahla novelizácia postavenia Nemocničnej lekárne § 20 ods. 3 </a:t>
            </a:r>
          </a:p>
          <a:p>
            <a:r>
              <a:rPr lang="sk-SK" sz="2400" dirty="0" smtClean="0"/>
              <a:t>Rozšírili sa povinnosti </a:t>
            </a:r>
            <a:r>
              <a:rPr lang="sk-SK" sz="2400" dirty="0"/>
              <a:t>držiteľa povolenia na poskytovanie lekárenskej </a:t>
            </a:r>
            <a:r>
              <a:rPr lang="sk-SK" sz="2400" dirty="0" smtClean="0"/>
              <a:t>starostlivosti § 23</a:t>
            </a:r>
          </a:p>
          <a:p>
            <a:r>
              <a:rPr lang="sk-SK" sz="2400" dirty="0" smtClean="0"/>
              <a:t>Zmena pri uhrádzaní lekárenskej starostlivosti  § 23 ods. 2  </a:t>
            </a:r>
          </a:p>
          <a:p>
            <a:r>
              <a:rPr lang="sk-SK" sz="2400" dirty="0" smtClean="0"/>
              <a:t>Rozšírili sa povinnosti odborného zástupcu § 23a</a:t>
            </a:r>
          </a:p>
          <a:p>
            <a:r>
              <a:rPr lang="sk-SK" sz="2400" dirty="0" smtClean="0"/>
              <a:t>Nová úprava lekárenskej pohotovostnej služby § 25a</a:t>
            </a:r>
            <a:endParaRPr lang="sk-SK" sz="2400" dirty="0"/>
          </a:p>
        </p:txBody>
      </p:sp>
    </p:spTree>
    <p:extLst>
      <p:ext uri="{BB962C8B-B14F-4D97-AF65-F5344CB8AC3E}">
        <p14:creationId xmlns:p14="http://schemas.microsoft.com/office/powerpoint/2010/main" val="87323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Zmena v oblasti klinického skúšania</a:t>
            </a:r>
            <a:endParaRPr lang="sk-SK" dirty="0"/>
          </a:p>
        </p:txBody>
      </p:sp>
      <p:sp>
        <p:nvSpPr>
          <p:cNvPr id="3" name="Zástupný symbol obsahu 2"/>
          <p:cNvSpPr>
            <a:spLocks noGrp="1"/>
          </p:cNvSpPr>
          <p:nvPr>
            <p:ph idx="1"/>
          </p:nvPr>
        </p:nvSpPr>
        <p:spPr/>
        <p:txBody>
          <a:bodyPr>
            <a:normAutofit/>
          </a:bodyPr>
          <a:lstStyle/>
          <a:p>
            <a:r>
              <a:rPr lang="sk-SK" sz="2400" dirty="0" smtClean="0"/>
              <a:t>Rozsiahla novelizácia klinického skúšania v § 29 a. ) až 29 n.)</a:t>
            </a:r>
          </a:p>
          <a:p>
            <a:pPr marL="0" indent="0">
              <a:buNone/>
            </a:pPr>
            <a:endParaRPr lang="sk-SK" sz="2400" dirty="0"/>
          </a:p>
        </p:txBody>
      </p:sp>
    </p:spTree>
    <p:extLst>
      <p:ext uri="{BB962C8B-B14F-4D97-AF65-F5344CB8AC3E}">
        <p14:creationId xmlns:p14="http://schemas.microsoft.com/office/powerpoint/2010/main" val="1956730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Zmena v oblasti sankčných mechanizmov</a:t>
            </a:r>
            <a:endParaRPr lang="sk-SK" dirty="0"/>
          </a:p>
        </p:txBody>
      </p:sp>
      <p:sp>
        <p:nvSpPr>
          <p:cNvPr id="3" name="Zástupný symbol obsahu 2"/>
          <p:cNvSpPr>
            <a:spLocks noGrp="1"/>
          </p:cNvSpPr>
          <p:nvPr>
            <p:ph idx="1"/>
          </p:nvPr>
        </p:nvSpPr>
        <p:spPr/>
        <p:txBody>
          <a:bodyPr>
            <a:normAutofit/>
          </a:bodyPr>
          <a:lstStyle/>
          <a:p>
            <a:r>
              <a:rPr lang="sk-SK" sz="2400" dirty="0" smtClean="0"/>
              <a:t>Rozsiahle zmeny v § 138 </a:t>
            </a:r>
            <a:r>
              <a:rPr lang="sk-SK" sz="2400" dirty="0"/>
              <a:t>Iné správne delikty na úseku humánnej </a:t>
            </a:r>
            <a:r>
              <a:rPr lang="sk-SK" sz="2400" dirty="0" smtClean="0"/>
              <a:t>farmácie</a:t>
            </a:r>
          </a:p>
          <a:p>
            <a:r>
              <a:rPr lang="sk-SK" sz="2400" dirty="0" smtClean="0"/>
              <a:t>Úprava skutkových podstát správnych deliktov</a:t>
            </a:r>
          </a:p>
          <a:p>
            <a:r>
              <a:rPr lang="sk-SK" sz="2400" dirty="0" smtClean="0"/>
              <a:t>Zavedenie nových správnych deliktov</a:t>
            </a:r>
          </a:p>
          <a:p>
            <a:r>
              <a:rPr lang="sk-SK" sz="2400" dirty="0" smtClean="0"/>
              <a:t>Zavedenie nového § 138 a.) týkajúceho sa klinického skúšania</a:t>
            </a:r>
          </a:p>
          <a:p>
            <a:r>
              <a:rPr lang="sk-SK" sz="2400" dirty="0" smtClean="0"/>
              <a:t>Rozšírená pôsobnosť ŠUKL</a:t>
            </a:r>
            <a:endParaRPr lang="sk-SK" sz="2400" dirty="0"/>
          </a:p>
        </p:txBody>
      </p:sp>
    </p:spTree>
    <p:extLst>
      <p:ext uri="{BB962C8B-B14F-4D97-AF65-F5344CB8AC3E}">
        <p14:creationId xmlns:p14="http://schemas.microsoft.com/office/powerpoint/2010/main" val="3340771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a:xfrm>
            <a:off x="467544" y="1340768"/>
            <a:ext cx="8229600" cy="3672408"/>
          </a:xfrm>
        </p:spPr>
        <p:txBody>
          <a:bodyPr>
            <a:normAutofit/>
          </a:bodyPr>
          <a:lstStyle/>
          <a:p>
            <a:r>
              <a:rPr lang="sk-SK" b="1" dirty="0" smtClean="0">
                <a:solidFill>
                  <a:schemeClr val="accent5"/>
                </a:solidFill>
              </a:rPr>
              <a:t>Ďakujem za pozornosť</a:t>
            </a:r>
            <a:r>
              <a:rPr lang="en-US" b="1" dirty="0" smtClean="0">
                <a:solidFill>
                  <a:schemeClr val="accent5"/>
                </a:solidFill>
              </a:rPr>
              <a:t>!</a:t>
            </a:r>
            <a:r>
              <a:rPr lang="en-US" dirty="0"/>
              <a:t/>
            </a:r>
            <a:br>
              <a:rPr lang="en-US" dirty="0"/>
            </a:br>
            <a:r>
              <a:rPr lang="en-US" dirty="0"/>
              <a:t/>
            </a:r>
            <a:br>
              <a:rPr lang="en-US" dirty="0"/>
            </a:br>
            <a:r>
              <a:rPr lang="sk-SK" sz="3600" b="1" dirty="0">
                <a:solidFill>
                  <a:schemeClr val="tx2"/>
                </a:solidFill>
              </a:rPr>
              <a:t>Dušan Vajaš</a:t>
            </a:r>
            <a:r>
              <a:rPr lang="en-US" sz="3600" dirty="0">
                <a:solidFill>
                  <a:schemeClr val="tx2"/>
                </a:solidFill>
              </a:rPr>
              <a:t/>
            </a:r>
            <a:br>
              <a:rPr lang="en-US" sz="3600" dirty="0">
                <a:solidFill>
                  <a:schemeClr val="tx2"/>
                </a:solidFill>
              </a:rPr>
            </a:br>
            <a:r>
              <a:rPr lang="sk-SK" sz="3600" dirty="0" err="1">
                <a:solidFill>
                  <a:schemeClr val="tx2"/>
                </a:solidFill>
              </a:rPr>
              <a:t>dusan.vajas</a:t>
            </a:r>
            <a:r>
              <a:rPr lang="en-US" sz="3600" dirty="0">
                <a:solidFill>
                  <a:schemeClr val="tx2"/>
                </a:solidFill>
              </a:rPr>
              <a:t>@</a:t>
            </a:r>
            <a:r>
              <a:rPr lang="sk-SK" sz="3600" dirty="0" err="1">
                <a:solidFill>
                  <a:schemeClr val="tx2"/>
                </a:solidFill>
              </a:rPr>
              <a:t>sukl.sk</a:t>
            </a:r>
            <a:endParaRPr lang="sk-SK" sz="3600" dirty="0">
              <a:solidFill>
                <a:schemeClr val="tx2"/>
              </a:solidFill>
            </a:endParaRPr>
          </a:p>
        </p:txBody>
      </p:sp>
    </p:spTree>
    <p:extLst>
      <p:ext uri="{BB962C8B-B14F-4D97-AF65-F5344CB8AC3E}">
        <p14:creationId xmlns:p14="http://schemas.microsoft.com/office/powerpoint/2010/main" val="4039195824"/>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389</Words>
  <Application>Microsoft Office PowerPoint</Application>
  <PresentationFormat>Prezentácia na obrazovke (4:3)</PresentationFormat>
  <Paragraphs>36</Paragraphs>
  <Slides>9</Slides>
  <Notes>0</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9</vt:i4>
      </vt:variant>
    </vt:vector>
  </HeadingPairs>
  <TitlesOfParts>
    <vt:vector size="12" baseType="lpstr">
      <vt:lpstr>Arial</vt:lpstr>
      <vt:lpstr>Calibri</vt:lpstr>
      <vt:lpstr>Motív Office</vt:lpstr>
      <vt:lpstr>Legislatívne zmeny zákona o liekoch  </vt:lpstr>
      <vt:lpstr>Hlavné oblasti legislatívnych zmien</vt:lpstr>
      <vt:lpstr>Zmena v oblasti výrobných povolení a povolení na veľkodistribúciu humánnych liekov</vt:lpstr>
      <vt:lpstr>Zmena v oblasti zdravotníckych pomôcok</vt:lpstr>
      <vt:lpstr>Zmena v oblasti registrácie liekov</vt:lpstr>
      <vt:lpstr>Zmena v oblasti poskytovania lekárenskej starostlivosti</vt:lpstr>
      <vt:lpstr>Zmena v oblasti klinického skúšania</vt:lpstr>
      <vt:lpstr>Zmena v oblasti sankčných mechanizmov</vt:lpstr>
      <vt:lpstr>Ďakujem za pozornosť!  Dušan Vajaš dusan.vajas@sukl.sk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Madarászová, Diana</dc:creator>
  <cp:lastModifiedBy>Vajaš, Dušan</cp:lastModifiedBy>
  <cp:revision>32</cp:revision>
  <dcterms:created xsi:type="dcterms:W3CDTF">2017-01-23T15:40:30Z</dcterms:created>
  <dcterms:modified xsi:type="dcterms:W3CDTF">2018-10-12T08:14:12Z</dcterms:modified>
</cp:coreProperties>
</file>