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9" r:id="rId10"/>
    <p:sldId id="262" r:id="rId11"/>
    <p:sldId id="266" r:id="rId12"/>
    <p:sldId id="271" r:id="rId13"/>
    <p:sldId id="263" r:id="rId14"/>
    <p:sldId id="270" r:id="rId15"/>
    <p:sldId id="268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74" d="100"/>
          <a:sy n="74" d="100"/>
        </p:scale>
        <p:origin x="1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B0F87-8641-42DB-8C21-E5D2874097FF}" type="datetimeFigureOut">
              <a:rPr lang="sk-SK" smtClean="0"/>
              <a:t>25.05.2018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9E16E-CC29-47CC-9678-38E7C69CEB1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fmd@sukl.s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programu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md@sukl.sk" TargetMode="External"/><Relationship Id="rId2" Type="http://schemas.openxmlformats.org/officeDocument/2006/relationships/hyperlink" Target="http://www.sukl.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Aktualizácia informácii o bezpečnostných prvkoch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112" y="5085184"/>
            <a:ext cx="3344416" cy="1559024"/>
          </a:xfrm>
        </p:spPr>
        <p:txBody>
          <a:bodyPr>
            <a:noAutofit/>
          </a:bodyPr>
          <a:lstStyle/>
          <a:p>
            <a:r>
              <a:rPr lang="sk-SK" sz="1800" dirty="0" smtClean="0"/>
              <a:t>Petra Dočolomanská</a:t>
            </a:r>
          </a:p>
          <a:p>
            <a:r>
              <a:rPr lang="sk-SK" sz="1800" dirty="0" smtClean="0"/>
              <a:t>Odd. koordinácie postregistračných procesov</a:t>
            </a:r>
          </a:p>
          <a:p>
            <a:r>
              <a:rPr lang="sk-SK" sz="1800" dirty="0" smtClean="0"/>
              <a:t>Sekcia registrácie liekov</a:t>
            </a:r>
            <a:endParaRPr lang="sk-SK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5616" y="3861048"/>
            <a:ext cx="6912768" cy="965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2000" dirty="0" smtClean="0">
                <a:latin typeface="+mj-lt"/>
                <a:ea typeface="+mj-ea"/>
                <a:cs typeface="+mj-cs"/>
              </a:rPr>
              <a:t>SARAP, 25.05.2018, Bratislava</a:t>
            </a:r>
            <a:endParaRPr kumimoji="0" lang="sk-SK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5661248"/>
            <a:ext cx="4032448" cy="965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2000" dirty="0">
                <a:latin typeface="+mj-lt"/>
                <a:ea typeface="+mj-ea"/>
                <a:cs typeface="+mj-cs"/>
              </a:rPr>
              <a:t>p</a:t>
            </a:r>
            <a:r>
              <a:rPr lang="sk-SK" sz="2000" noProof="0" dirty="0" smtClean="0">
                <a:latin typeface="+mj-lt"/>
                <a:ea typeface="+mj-ea"/>
                <a:cs typeface="+mj-cs"/>
              </a:rPr>
              <a:t>redchádzajúce informácie</a:t>
            </a:r>
          </a:p>
          <a:p>
            <a:r>
              <a:rPr lang="sk-SK" altLang="sk-SK" sz="2000" dirty="0">
                <a:latin typeface="Garamond" panose="02020404030301010803" pitchFamily="18" charset="0"/>
              </a:rPr>
              <a:t>03/2016, 06/2016, </a:t>
            </a:r>
            <a:r>
              <a:rPr lang="sk-SK" altLang="sk-SK" sz="2000" dirty="0" smtClean="0">
                <a:latin typeface="Garamond" panose="02020404030301010803" pitchFamily="18" charset="0"/>
              </a:rPr>
              <a:t>04/2017, 10/2017</a:t>
            </a:r>
            <a:endParaRPr lang="sk-SK" altLang="sk-SK" sz="2000" dirty="0">
              <a:latin typeface="Garamond" panose="02020404030301010803" pitchFamily="18" charset="0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35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hlinkClick r:id="rId2"/>
              </a:rPr>
              <a:t>fmd@sukl.sk</a:t>
            </a:r>
            <a:r>
              <a:rPr lang="sk-SK" dirty="0" smtClean="0"/>
              <a:t> a zodpovedané otázky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sk-SK" dirty="0"/>
              <a:t>i</a:t>
            </a:r>
            <a:r>
              <a:rPr lang="sk-SK" dirty="0" smtClean="0"/>
              <a:t>nformačná e-mailová schránka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03/2018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dirty="0"/>
              <a:t>EN verzia informácií na </a:t>
            </a:r>
            <a:r>
              <a:rPr lang="sk-SK" dirty="0" smtClean="0"/>
              <a:t>stránke (zatiaľ nie)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 smtClean="0"/>
              <a:t>EAN kódy a ich odstránenie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GTIN a iné kódy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formát EXP</a:t>
            </a:r>
          </a:p>
          <a:p>
            <a:pPr>
              <a:lnSpc>
                <a:spcPct val="150000"/>
              </a:lnSpc>
            </a:pPr>
            <a:r>
              <a:rPr lang="sk-SK" dirty="0" err="1" smtClean="0"/>
              <a:t>Lot</a:t>
            </a:r>
            <a:r>
              <a:rPr lang="sk-SK" dirty="0" smtClean="0"/>
              <a:t> – Č. šarže, EXP – Dátum exspirácie, dvojbodky za údajmi 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umiestnenie priehľadných ATD cez text obalu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01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81022"/>
              </p:ext>
            </p:extLst>
          </p:nvPr>
        </p:nvGraphicFramePr>
        <p:xfrm>
          <a:off x="755576" y="178981"/>
          <a:ext cx="7992888" cy="666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kument" r:id="rId3" imgW="5836603" imgH="5916692" progId="Word.Document.12">
                  <p:embed/>
                </p:oleObj>
              </mc:Choice>
              <mc:Fallback>
                <p:oleObj name="Dokument" r:id="rId3" imgW="5836603" imgH="59166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178981"/>
                        <a:ext cx="7992888" cy="6669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762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09" y="460271"/>
            <a:ext cx="8229600" cy="1143000"/>
          </a:xfrm>
        </p:spPr>
        <p:txBody>
          <a:bodyPr/>
          <a:lstStyle/>
          <a:p>
            <a:r>
              <a:rPr lang="sk-SK" dirty="0" smtClean="0"/>
              <a:t>spolupráca </a:t>
            </a:r>
            <a:r>
              <a:rPr lang="sk-SK" dirty="0" err="1" smtClean="0"/>
              <a:t>vrámci</a:t>
            </a:r>
            <a:r>
              <a:rPr lang="sk-SK" dirty="0" smtClean="0"/>
              <a:t> ŠÚKL a EK/EMA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09" y="202944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k-SK" dirty="0"/>
              <a:t>i</a:t>
            </a:r>
            <a:r>
              <a:rPr lang="sk-SK" dirty="0" smtClean="0"/>
              <a:t>nterná pracovná skupina ŠÚKL od 02/2018</a:t>
            </a:r>
          </a:p>
          <a:p>
            <a:pPr lvl="1"/>
            <a:r>
              <a:rPr lang="sk-SK" dirty="0"/>
              <a:t>s</a:t>
            </a:r>
            <a:r>
              <a:rPr lang="sk-SK" dirty="0" smtClean="0"/>
              <a:t>polupráca viacerých </a:t>
            </a:r>
            <a:r>
              <a:rPr lang="sk-SK" dirty="0" err="1" smtClean="0"/>
              <a:t>odd</a:t>
            </a:r>
            <a:endParaRPr lang="sk-SK" dirty="0" smtClean="0"/>
          </a:p>
          <a:p>
            <a:pPr lvl="1"/>
            <a:r>
              <a:rPr lang="sk-SK" dirty="0"/>
              <a:t>s</a:t>
            </a:r>
            <a:r>
              <a:rPr lang="sk-SK" dirty="0" smtClean="0"/>
              <a:t>polupráca so SOOL</a:t>
            </a:r>
          </a:p>
          <a:p>
            <a:pPr marL="457200" lvl="1" indent="0">
              <a:buNone/>
            </a:pPr>
            <a:endParaRPr lang="sk-SK" dirty="0" smtClean="0"/>
          </a:p>
          <a:p>
            <a:r>
              <a:rPr lang="sk-SK" dirty="0" smtClean="0"/>
              <a:t>EGSF – Expert Group </a:t>
            </a:r>
            <a:r>
              <a:rPr lang="sk-SK" dirty="0" err="1" smtClean="0"/>
              <a:t>Safety</a:t>
            </a:r>
            <a:r>
              <a:rPr lang="sk-SK" dirty="0" smtClean="0"/>
              <a:t> </a:t>
            </a:r>
            <a:r>
              <a:rPr lang="sk-SK" dirty="0" err="1" smtClean="0"/>
              <a:t>Features</a:t>
            </a:r>
            <a:endParaRPr lang="sk-SK" dirty="0"/>
          </a:p>
          <a:p>
            <a:pPr lvl="1"/>
            <a:r>
              <a:rPr lang="sk-SK" dirty="0" smtClean="0"/>
              <a:t>EK, EMA, EDQM, </a:t>
            </a:r>
            <a:r>
              <a:rPr lang="sk-SK" dirty="0" err="1" smtClean="0"/>
              <a:t>NCAs</a:t>
            </a:r>
            <a:endParaRPr lang="sk-SK" dirty="0" smtClean="0"/>
          </a:p>
          <a:p>
            <a:pPr lvl="1"/>
            <a:r>
              <a:rPr lang="sk-SK" dirty="0" smtClean="0"/>
              <a:t>4 stretnutia/rok</a:t>
            </a:r>
          </a:p>
          <a:p>
            <a:pPr lvl="1"/>
            <a:r>
              <a:rPr lang="sk-SK" dirty="0" smtClean="0"/>
              <a:t>4 podskupiny – SK=WG4 (</a:t>
            </a:r>
            <a:r>
              <a:rPr lang="sk-SK" dirty="0" err="1" smtClean="0"/>
              <a:t>best</a:t>
            </a:r>
            <a:r>
              <a:rPr lang="sk-SK" dirty="0" smtClean="0"/>
              <a:t> </a:t>
            </a:r>
            <a:r>
              <a:rPr lang="sk-SK" dirty="0" err="1" smtClean="0"/>
              <a:t>practices</a:t>
            </a:r>
            <a:r>
              <a:rPr lang="sk-SK" dirty="0" smtClean="0"/>
              <a:t>, </a:t>
            </a:r>
            <a:r>
              <a:rPr lang="sk-SK" dirty="0" err="1" smtClean="0"/>
              <a:t>hospital</a:t>
            </a:r>
            <a:r>
              <a:rPr lang="sk-SK" dirty="0" smtClean="0"/>
              <a:t> </a:t>
            </a:r>
            <a:r>
              <a:rPr lang="sk-SK" dirty="0" err="1" smtClean="0"/>
              <a:t>pharmacies</a:t>
            </a:r>
            <a:r>
              <a:rPr lang="sk-SK" dirty="0" smtClean="0"/>
              <a:t>)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4753"/>
            <a:ext cx="8640960" cy="676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94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80928"/>
            <a:ext cx="6840760" cy="1210146"/>
          </a:xfrm>
        </p:spPr>
        <p:txBody>
          <a:bodyPr>
            <a:noAutofit/>
          </a:bodyPr>
          <a:lstStyle/>
          <a:p>
            <a:r>
              <a:rPr lang="sk-SK" b="1" dirty="0" smtClean="0">
                <a:latin typeface="+mn-lt"/>
              </a:rPr>
              <a:t>Ďakujem vám za pozornosť</a:t>
            </a:r>
            <a:endParaRPr lang="sk-SK" b="1" dirty="0"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131840" y="5733256"/>
            <a:ext cx="5904656" cy="1124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dirty="0" smtClean="0"/>
              <a:t>spolu cca </a:t>
            </a:r>
            <a:r>
              <a:rPr lang="sk-SK" sz="2800" b="1" u="sng" dirty="0" smtClean="0">
                <a:solidFill>
                  <a:srgbClr val="FF0000"/>
                </a:solidFill>
              </a:rPr>
              <a:t>4648</a:t>
            </a:r>
            <a:r>
              <a:rPr lang="sk-SK" sz="2800" b="1" dirty="0" smtClean="0"/>
              <a:t>*</a:t>
            </a:r>
            <a:r>
              <a:rPr lang="sk-SK" sz="2800" dirty="0" smtClean="0"/>
              <a:t> registračných čísel s BP</a:t>
            </a:r>
          </a:p>
          <a:p>
            <a:pPr marL="0" indent="0">
              <a:buNone/>
            </a:pPr>
            <a:r>
              <a:rPr lang="sk-SK" sz="1400" dirty="0" smtClean="0"/>
              <a:t>*07.05.2018</a:t>
            </a:r>
            <a:r>
              <a:rPr lang="en-US" sz="1400" dirty="0" smtClean="0"/>
              <a:t>;</a:t>
            </a:r>
            <a:r>
              <a:rPr lang="sk-SK" sz="1400" dirty="0" smtClean="0"/>
              <a:t> MRP, DCP,  </a:t>
            </a:r>
            <a:r>
              <a:rPr lang="sk-SK" sz="1400" dirty="0" err="1" smtClean="0"/>
              <a:t>nár</a:t>
            </a:r>
            <a:endParaRPr lang="sk-SK" sz="1400" dirty="0" smtClean="0"/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 bwMode="auto">
          <a:xfrm>
            <a:off x="755576" y="1052736"/>
            <a:ext cx="208823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349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3497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3497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3497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3497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3497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3497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3497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34972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sk-SK" sz="2800" b="1" kern="0" dirty="0" smtClean="0">
                <a:solidFill>
                  <a:srgbClr val="FF0000"/>
                </a:solidFill>
              </a:rPr>
              <a:t>!09.02.2019!</a:t>
            </a:r>
            <a:endParaRPr lang="sk-SK" sz="2800" b="1" kern="0" dirty="0">
              <a:solidFill>
                <a:srgbClr val="FF0000"/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sk-SK" dirty="0"/>
              <a:t>i</a:t>
            </a:r>
            <a:r>
              <a:rPr lang="sk-SK" dirty="0" smtClean="0"/>
              <a:t>nformácie na stránke </a:t>
            </a:r>
            <a:r>
              <a:rPr lang="sk-SK" dirty="0" smtClean="0">
                <a:hlinkClick r:id="rId2"/>
              </a:rPr>
              <a:t>www.sukl.sk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Q&amp;A – verzia 9, </a:t>
            </a:r>
            <a:r>
              <a:rPr lang="sk-SK" dirty="0">
                <a:solidFill>
                  <a:srgbClr val="FF0000"/>
                </a:solidFill>
              </a:rPr>
              <a:t>verzia </a:t>
            </a:r>
            <a:r>
              <a:rPr lang="sk-SK" dirty="0" smtClean="0">
                <a:solidFill>
                  <a:srgbClr val="FF0000"/>
                </a:solidFill>
              </a:rPr>
              <a:t>10 </a:t>
            </a:r>
            <a:r>
              <a:rPr lang="sk-SK" dirty="0" smtClean="0"/>
              <a:t>máj 2018</a:t>
            </a:r>
          </a:p>
          <a:p>
            <a:pPr marL="0" indent="0"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r>
              <a:rPr lang="sk-SK" dirty="0" smtClean="0">
                <a:hlinkClick r:id="rId3"/>
              </a:rPr>
              <a:t>fmd@sukl.sk</a:t>
            </a:r>
            <a:r>
              <a:rPr lang="sk-SK" dirty="0" smtClean="0"/>
              <a:t> a zodpovedané otázky</a:t>
            </a:r>
          </a:p>
          <a:p>
            <a:endParaRPr lang="sk-SK" dirty="0"/>
          </a:p>
          <a:p>
            <a:r>
              <a:rPr lang="sk-SK" dirty="0" smtClean="0"/>
              <a:t>spolupráca v rámci ŠÚKL a EK/EMA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www.sukl.sk</a:t>
            </a:r>
            <a:endParaRPr lang="sk-SK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t="16102" r="4047" b="5928"/>
          <a:stretch>
            <a:fillRect/>
          </a:stretch>
        </p:blipFill>
        <p:spPr bwMode="auto">
          <a:xfrm>
            <a:off x="391506" y="1196752"/>
            <a:ext cx="8229600" cy="37597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5" name="Skupina 4"/>
          <p:cNvGrpSpPr/>
          <p:nvPr/>
        </p:nvGrpSpPr>
        <p:grpSpPr>
          <a:xfrm>
            <a:off x="5216042" y="1775251"/>
            <a:ext cx="1800200" cy="1328862"/>
            <a:chOff x="5220072" y="1673319"/>
            <a:chExt cx="1800200" cy="1328862"/>
          </a:xfrm>
        </p:grpSpPr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5220072" y="1673319"/>
              <a:ext cx="887506" cy="570824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5859013" y="2393399"/>
              <a:ext cx="1161259" cy="60878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395536" y="53012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sz="2400" dirty="0" smtClean="0">
                <a:latin typeface="+mj-lt"/>
                <a:ea typeface="+mj-ea"/>
                <a:cs typeface="+mj-cs"/>
              </a:rPr>
              <a:t>inšpekcia → postregistračná kontrola kvality → informácie o falšovaných liekoch → </a:t>
            </a:r>
            <a:r>
              <a:rPr lang="sk-SK" sz="2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Bezpečnostné prvky</a:t>
            </a:r>
            <a:endParaRPr kumimoji="0" lang="sk-SK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 → orientácia v informáciách na stránke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všeobecné informácie</a:t>
            </a:r>
          </a:p>
          <a:p>
            <a:r>
              <a:rPr lang="sk-SK" dirty="0"/>
              <a:t>i</a:t>
            </a:r>
            <a:r>
              <a:rPr lang="sk-SK" dirty="0" smtClean="0"/>
              <a:t>nfo pre odbornú verejnosť (výrobcovia, veľkodistribútori, lekárnici)</a:t>
            </a:r>
          </a:p>
          <a:p>
            <a:r>
              <a:rPr lang="sk-SK" dirty="0" smtClean="0"/>
              <a:t>časová os </a:t>
            </a:r>
          </a:p>
          <a:p>
            <a:pPr lvl="1"/>
            <a:r>
              <a:rPr lang="sk-SK" dirty="0" smtClean="0"/>
              <a:t>predtým než sa prepustí šarža = regulačné informácie (pre MAH), </a:t>
            </a:r>
            <a:r>
              <a:rPr lang="sk-SK" dirty="0" err="1" smtClean="0"/>
              <a:t>info</a:t>
            </a:r>
            <a:r>
              <a:rPr lang="sk-SK" dirty="0" smtClean="0"/>
              <a:t> o registračnom systéme (EMVS, NMVS)</a:t>
            </a:r>
          </a:p>
          <a:p>
            <a:pPr lvl="1"/>
            <a:r>
              <a:rPr lang="sk-SK" dirty="0" smtClean="0"/>
              <a:t>výroba a prepustenie šarží</a:t>
            </a:r>
          </a:p>
          <a:p>
            <a:pPr lvl="1"/>
            <a:r>
              <a:rPr lang="sk-SK" dirty="0" smtClean="0"/>
              <a:t>overovanie v jednotlivých článkoch reťazca</a:t>
            </a:r>
          </a:p>
          <a:p>
            <a:r>
              <a:rPr lang="sk-SK" dirty="0" smtClean="0"/>
              <a:t>základné informácie a zdroje, linky</a:t>
            </a:r>
          </a:p>
          <a:p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www.sukl.sk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676672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 smtClean="0"/>
              <a:t>filter vo vyhľadávaní v liekovej databáze</a:t>
            </a:r>
            <a:endParaRPr lang="sk-SK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12283" t="17362" r="13921" b="5650"/>
          <a:stretch>
            <a:fillRect/>
          </a:stretch>
        </p:blipFill>
        <p:spPr bwMode="auto">
          <a:xfrm>
            <a:off x="971600" y="1801416"/>
            <a:ext cx="7272808" cy="440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979771" y="5114905"/>
            <a:ext cx="4376083" cy="849209"/>
            <a:chOff x="2787" y="4797"/>
            <a:chExt cx="10276" cy="2496"/>
          </a:xfrm>
        </p:grpSpPr>
        <p:cxnSp>
          <p:nvCxnSpPr>
            <p:cNvPr id="2051" name="AutoShape 3"/>
            <p:cNvCxnSpPr>
              <a:cxnSpLocks noChangeShapeType="1"/>
            </p:cNvCxnSpPr>
            <p:nvPr/>
          </p:nvCxnSpPr>
          <p:spPr bwMode="auto">
            <a:xfrm flipV="1">
              <a:off x="2787" y="6045"/>
              <a:ext cx="1956" cy="544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4874" y="4797"/>
              <a:ext cx="8189" cy="249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</p:grpSp>
      <p:pic>
        <p:nvPicPr>
          <p:cNvPr id="9" name="Obrázo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funkčný filter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6177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+</a:t>
            </a:r>
            <a:r>
              <a:rPr lang="sk-SK" dirty="0" smtClean="0"/>
              <a:t> nastavený u MRP/DCP/</a:t>
            </a:r>
            <a:r>
              <a:rPr lang="sk-SK" dirty="0" err="1" smtClean="0"/>
              <a:t>nár</a:t>
            </a:r>
            <a:endParaRPr lang="sk-SK" dirty="0"/>
          </a:p>
          <a:p>
            <a:pPr marL="457200" lvl="1" indent="0">
              <a:buNone/>
            </a:pPr>
            <a:r>
              <a:rPr lang="sk-SK" dirty="0" smtClean="0"/>
              <a:t>spolu – platná registrácia – 7077*</a:t>
            </a:r>
          </a:p>
          <a:p>
            <a:pPr marL="457200" lvl="1" indent="0">
              <a:buNone/>
            </a:pPr>
            <a:r>
              <a:rPr lang="sk-SK" dirty="0" smtClean="0"/>
              <a:t>BP povinný – MRP/DCP/</a:t>
            </a:r>
            <a:r>
              <a:rPr lang="sk-SK" dirty="0" err="1" smtClean="0"/>
              <a:t>nár</a:t>
            </a:r>
            <a:r>
              <a:rPr lang="sk-SK" dirty="0" smtClean="0"/>
              <a:t> – 4646*</a:t>
            </a:r>
          </a:p>
          <a:p>
            <a:pPr marL="457200" lvl="1" indent="0">
              <a:buNone/>
            </a:pPr>
            <a:r>
              <a:rPr lang="sk-SK" sz="1500" dirty="0" smtClean="0"/>
              <a:t>* 07.05.2018</a:t>
            </a:r>
          </a:p>
          <a:p>
            <a:pPr marL="457200" lvl="1" indent="0">
              <a:buNone/>
            </a:pPr>
            <a:endParaRPr lang="sk-SK" dirty="0" smtClean="0"/>
          </a:p>
          <a:p>
            <a:r>
              <a:rPr lang="sk-SK" dirty="0" smtClean="0"/>
              <a:t>CP </a:t>
            </a:r>
            <a:r>
              <a:rPr lang="sk-SK" dirty="0" err="1" smtClean="0"/>
              <a:t>info</a:t>
            </a:r>
            <a:r>
              <a:rPr lang="sk-SK" dirty="0" smtClean="0"/>
              <a:t> (zoznam) očakávame od KOM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ostatné (niektoré – alebo bez nastavenia)</a:t>
            </a:r>
          </a:p>
          <a:p>
            <a:endParaRPr lang="sk-SK" dirty="0"/>
          </a:p>
          <a:p>
            <a:r>
              <a:rPr lang="sk-SK" dirty="0" smtClean="0"/>
              <a:t>spolupráca s MAH – dvojitá kontrola 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7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0355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Q&amp;A</a:t>
            </a:r>
            <a:br>
              <a:rPr lang="sk-SK" dirty="0" smtClean="0"/>
            </a:br>
            <a:r>
              <a:rPr lang="sk-SK" sz="3100" dirty="0" smtClean="0">
                <a:solidFill>
                  <a:srgbClr val="FF0000"/>
                </a:solidFill>
              </a:rPr>
              <a:t>v.9</a:t>
            </a:r>
            <a:endParaRPr lang="sk-SK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2736304"/>
          </a:xfrm>
        </p:spPr>
        <p:txBody>
          <a:bodyPr/>
          <a:lstStyle/>
          <a:p>
            <a:r>
              <a:rPr lang="sk-SK" dirty="0" smtClean="0"/>
              <a:t>máj 2018 – verzia 10 </a:t>
            </a:r>
            <a:endParaRPr lang="sk-SK" dirty="0" smtClean="0"/>
          </a:p>
          <a:p>
            <a:pPr lvl="1"/>
            <a:r>
              <a:rPr lang="sk-SK" sz="2400" dirty="0" smtClean="0"/>
              <a:t>v</a:t>
            </a:r>
            <a:r>
              <a:rPr lang="sk-SK" sz="2400" dirty="0" smtClean="0"/>
              <a:t>. 8 november 2017 až február 2018</a:t>
            </a:r>
          </a:p>
          <a:p>
            <a:pPr lvl="1"/>
            <a:r>
              <a:rPr lang="sk-SK" sz="2400" dirty="0" smtClean="0"/>
              <a:t>v. 9 február 2018 – máj 2018</a:t>
            </a:r>
          </a:p>
          <a:p>
            <a:pPr lvl="1"/>
            <a:r>
              <a:rPr lang="sk-SK" sz="2400" dirty="0" smtClean="0"/>
              <a:t>v. 10 máj 2018 - ?</a:t>
            </a:r>
          </a:p>
          <a:p>
            <a:pPr marL="457200" lvl="1" indent="0">
              <a:buNone/>
            </a:pPr>
            <a:endParaRPr lang="sk-SK" sz="2000" dirty="0" smtClean="0"/>
          </a:p>
          <a:p>
            <a:pPr lvl="1"/>
            <a:endParaRPr lang="sk-SK" sz="2000" dirty="0" smtClean="0"/>
          </a:p>
          <a:p>
            <a:pPr lvl="1"/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verzia </a:t>
            </a:r>
            <a:r>
              <a:rPr lang="sk-SK" dirty="0" smtClean="0">
                <a:solidFill>
                  <a:srgbClr val="FF0000"/>
                </a:solidFill>
              </a:rPr>
              <a:t>9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Q&amp;A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sk-SK" sz="2000" dirty="0" smtClean="0"/>
              <a:t>zväzky </a:t>
            </a:r>
            <a:r>
              <a:rPr lang="sk-SK" sz="2000" dirty="0"/>
              <a:t>balenia, </a:t>
            </a:r>
            <a:r>
              <a:rPr lang="sk-SK" sz="2000" dirty="0" err="1"/>
              <a:t>multibalenia</a:t>
            </a:r>
            <a:endParaRPr lang="sk-SK" sz="2000" dirty="0"/>
          </a:p>
          <a:p>
            <a:r>
              <a:rPr lang="sk-SK" sz="2000" dirty="0"/>
              <a:t>poradie údajov v 2D/čitateľnom formáte </a:t>
            </a:r>
            <a:r>
              <a:rPr lang="sk-SK" sz="2000" dirty="0">
                <a:solidFill>
                  <a:srgbClr val="FF0000"/>
                </a:solidFill>
              </a:rPr>
              <a:t>!</a:t>
            </a:r>
          </a:p>
          <a:p>
            <a:r>
              <a:rPr lang="sk-SK" sz="2000" dirty="0"/>
              <a:t>nadpisy, umiestnenie, </a:t>
            </a:r>
            <a:r>
              <a:rPr lang="sk-SK" sz="2000" dirty="0" err="1"/>
              <a:t>AIs</a:t>
            </a:r>
            <a:r>
              <a:rPr lang="sk-SK" sz="2000" dirty="0"/>
              <a:t> čitateľného formátu</a:t>
            </a:r>
          </a:p>
          <a:p>
            <a:r>
              <a:rPr lang="sk-SK" sz="2000" dirty="0"/>
              <a:t>tvar 2D kódu</a:t>
            </a:r>
          </a:p>
          <a:p>
            <a:r>
              <a:rPr lang="sk-SK" sz="2000" dirty="0"/>
              <a:t>nálepky</a:t>
            </a:r>
          </a:p>
          <a:p>
            <a:r>
              <a:rPr lang="sk-SK" sz="2000" dirty="0"/>
              <a:t>zmena stavu </a:t>
            </a:r>
            <a:r>
              <a:rPr lang="sk-SK" sz="2000" dirty="0" err="1"/>
              <a:t>deaktivácie</a:t>
            </a:r>
            <a:r>
              <a:rPr lang="sk-SK" sz="2000" dirty="0"/>
              <a:t> pri exporte do tretích krajín</a:t>
            </a:r>
          </a:p>
          <a:p>
            <a:r>
              <a:rPr lang="sk-SK" sz="2000" dirty="0"/>
              <a:t>použitie vonkajšieho obalu s BP od druhého výrobcu</a:t>
            </a:r>
          </a:p>
          <a:p>
            <a:r>
              <a:rPr lang="sk-SK" sz="2000" dirty="0"/>
              <a:t>pravidlá verifikácie a </a:t>
            </a:r>
            <a:r>
              <a:rPr lang="sk-SK" sz="2000" dirty="0" err="1"/>
              <a:t>deaktivácie</a:t>
            </a:r>
            <a:r>
              <a:rPr lang="sk-SK" sz="2000" dirty="0"/>
              <a:t> (veľkodistribútor, nemocnica...)</a:t>
            </a:r>
          </a:p>
          <a:p>
            <a:r>
              <a:rPr lang="sk-SK" sz="2000" dirty="0"/>
              <a:t>veľkodistribúcia lieku s poškodeným/nečitateľným 2D</a:t>
            </a:r>
          </a:p>
          <a:p>
            <a:r>
              <a:rPr lang="sk-SK" sz="2000" dirty="0" smtClean="0"/>
              <a:t>nahrávanie údajov do registra</a:t>
            </a:r>
          </a:p>
          <a:p>
            <a:r>
              <a:rPr lang="sk-SK" sz="2000" dirty="0" smtClean="0"/>
              <a:t>upozornenie pri potvrdenom falšovaní</a:t>
            </a:r>
          </a:p>
          <a:p>
            <a:r>
              <a:rPr lang="sk-SK" sz="2000" dirty="0" smtClean="0"/>
              <a:t>informácie o API, GUI registračných systémov a ich použití</a:t>
            </a:r>
          </a:p>
          <a:p>
            <a:r>
              <a:rPr lang="sk-SK" sz="2000" dirty="0" smtClean="0"/>
              <a:t>bezplatné vzorky</a:t>
            </a:r>
          </a:p>
          <a:p>
            <a:r>
              <a:rPr lang="sk-SK" sz="2000" dirty="0" smtClean="0"/>
              <a:t>tukové emulzie (</a:t>
            </a:r>
            <a:r>
              <a:rPr lang="sk-SK" sz="2000" dirty="0" err="1" smtClean="0"/>
              <a:t>whitelist</a:t>
            </a:r>
            <a:r>
              <a:rPr lang="sk-SK" sz="2000" dirty="0" smtClean="0"/>
              <a:t>)</a:t>
            </a:r>
          </a:p>
          <a:p>
            <a:r>
              <a:rPr lang="sk-SK" sz="2000" dirty="0" err="1" smtClean="0"/>
              <a:t>omeprazol</a:t>
            </a:r>
            <a:r>
              <a:rPr lang="sk-SK" sz="2000" dirty="0" smtClean="0"/>
              <a:t> </a:t>
            </a:r>
            <a:r>
              <a:rPr lang="sk-SK" sz="2000" dirty="0" err="1" smtClean="0"/>
              <a:t>cps</a:t>
            </a:r>
            <a:r>
              <a:rPr lang="sk-SK" sz="2000" dirty="0" smtClean="0"/>
              <a:t> end 20 mg, 40 mg</a:t>
            </a:r>
          </a:p>
          <a:p>
            <a:endParaRPr lang="sk-SK" sz="20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40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verzia 10?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Q&amp;A</a:t>
            </a:r>
            <a:br>
              <a:rPr lang="sk-SK" dirty="0" smtClean="0"/>
            </a:br>
            <a:r>
              <a:rPr lang="sk-SK" dirty="0" smtClean="0"/>
              <a:t>TBA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26"/>
            <a:ext cx="1686730" cy="65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2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407</Words>
  <Application>Microsoft Office PowerPoint</Application>
  <PresentationFormat>Prezentácia na obrazovke (4:3)</PresentationFormat>
  <Paragraphs>84</Paragraphs>
  <Slides>15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Office Theme</vt:lpstr>
      <vt:lpstr>Dokument programu Microsoft Word</vt:lpstr>
      <vt:lpstr>Aktualizácia informácii o bezpečnostných prvkoch</vt:lpstr>
      <vt:lpstr>Prezentácia programu PowerPoint</vt:lpstr>
      <vt:lpstr>www.sukl.sk</vt:lpstr>
      <vt:lpstr> → orientácia v informáciách na stránke</vt:lpstr>
      <vt:lpstr>www.sukl.sk</vt:lpstr>
      <vt:lpstr>funkčný filter</vt:lpstr>
      <vt:lpstr>Q&amp;A v.9</vt:lpstr>
      <vt:lpstr>verzia 9 Q&amp;A </vt:lpstr>
      <vt:lpstr>verzia 10? Q&amp;A TBA</vt:lpstr>
      <vt:lpstr>fmd@sukl.sk a zodpovedané otázky</vt:lpstr>
      <vt:lpstr>Prezentácia programu PowerPoint</vt:lpstr>
      <vt:lpstr>Prezentácia programu PowerPoint</vt:lpstr>
      <vt:lpstr>spolupráca vrámci ŠÚKL a EK/EMA</vt:lpstr>
      <vt:lpstr>Prezentácia programu PowerPoint</vt:lpstr>
      <vt:lpstr>Ďakujem vám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Aktualizácia informácii o bezpečnostných prvkoch</dc:title>
  <dc:creator>Petra Docolomanska</dc:creator>
  <cp:lastModifiedBy>Dočolomanská, Petra</cp:lastModifiedBy>
  <cp:revision>27</cp:revision>
  <dcterms:created xsi:type="dcterms:W3CDTF">2018-05-05T18:54:05Z</dcterms:created>
  <dcterms:modified xsi:type="dcterms:W3CDTF">2018-05-25T10:23:30Z</dcterms:modified>
</cp:coreProperties>
</file>