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0" r:id="rId4"/>
    <p:sldId id="288" r:id="rId5"/>
    <p:sldId id="266" r:id="rId6"/>
    <p:sldId id="273" r:id="rId7"/>
    <p:sldId id="264" r:id="rId8"/>
    <p:sldId id="275" r:id="rId9"/>
    <p:sldId id="271" r:id="rId10"/>
    <p:sldId id="285" r:id="rId11"/>
    <p:sldId id="274" r:id="rId12"/>
    <p:sldId id="279" r:id="rId13"/>
    <p:sldId id="260" r:id="rId14"/>
    <p:sldId id="267" r:id="rId15"/>
    <p:sldId id="276" r:id="rId16"/>
    <p:sldId id="258" r:id="rId17"/>
    <p:sldId id="261" r:id="rId18"/>
    <p:sldId id="268" r:id="rId19"/>
    <p:sldId id="262" r:id="rId20"/>
    <p:sldId id="283" r:id="rId21"/>
    <p:sldId id="286" r:id="rId22"/>
    <p:sldId id="278" r:id="rId23"/>
    <p:sldId id="280" r:id="rId24"/>
    <p:sldId id="281" r:id="rId25"/>
    <p:sldId id="277" r:id="rId26"/>
    <p:sldId id="272" r:id="rId27"/>
    <p:sldId id="287" r:id="rId28"/>
    <p:sldId id="269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7848-F4EE-46F4-826C-8332E7D8ABB9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A42E-06E0-41DA-83DE-A944E38A8B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17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Prirovnanie k trvale udržateľný rozvoj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42E-06E0-41DA-83DE-A944E38A8BFC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63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776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7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02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89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479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973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291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25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036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9490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166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700A-0277-4D59-BCCF-6AF4C8EACB4B}" type="datetimeFigureOut">
              <a:rPr lang="sk-SK" smtClean="0"/>
              <a:pPr/>
              <a:t>25. 5. 2018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0378-C3CD-47BB-81CE-2A98CB6049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4452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harmacovigilance@sukl.s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V%C3%BDchovn%C3%A1_skuto%C4%8Dnos%C5%A5" TargetMode="External"/><Relationship Id="rId2" Type="http://schemas.openxmlformats.org/officeDocument/2006/relationships/hyperlink" Target="https://sk.wikipedia.org/wiki/Eduk%C3%A1c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Edukačné materiály II. </a:t>
            </a:r>
            <a:br>
              <a:rPr lang="sk-SK" b="1" dirty="0" smtClean="0"/>
            </a:br>
            <a:r>
              <a:rPr lang="sk-SK" sz="2700" b="1" dirty="0" smtClean="0"/>
              <a:t>Opatrenia na minimalizáciu rizík 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MUDr. Pavol Gibala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Sekcia klinického skúšania liekov a </a:t>
            </a:r>
            <a:r>
              <a:rPr lang="sk-SK" b="1" dirty="0" err="1" smtClean="0">
                <a:solidFill>
                  <a:srgbClr val="FF0000"/>
                </a:solidFill>
              </a:rPr>
              <a:t>farmakovigilancie</a:t>
            </a:r>
            <a:r>
              <a:rPr lang="sk-SK" b="1" dirty="0" smtClean="0">
                <a:solidFill>
                  <a:srgbClr val="FF0000"/>
                </a:solidFill>
              </a:rPr>
              <a:t>, ŠÚKL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987824" y="64533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Tematický kurz SARAP , 25.5.2018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7451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67" y="-48783"/>
            <a:ext cx="74791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67" y="4477180"/>
            <a:ext cx="7299325" cy="219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ípka doprava 2"/>
          <p:cNvSpPr/>
          <p:nvPr/>
        </p:nvSpPr>
        <p:spPr>
          <a:xfrm>
            <a:off x="423865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Šípka doprava 3"/>
          <p:cNvSpPr/>
          <p:nvPr/>
        </p:nvSpPr>
        <p:spPr>
          <a:xfrm>
            <a:off x="423865" y="24627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/>
          <p:cNvSpPr/>
          <p:nvPr/>
        </p:nvSpPr>
        <p:spPr>
          <a:xfrm>
            <a:off x="423865" y="33687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>
            <a:off x="0" y="55223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Bezpečnostný </a:t>
            </a:r>
            <a:r>
              <a:rPr lang="sk-SK" dirty="0" smtClean="0"/>
              <a:t>problém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safety</a:t>
            </a:r>
            <a:r>
              <a:rPr lang="sk-SK" dirty="0" smtClean="0"/>
              <a:t> </a:t>
            </a:r>
            <a:r>
              <a:rPr lang="sk-SK" dirty="0" err="1" smtClean="0"/>
              <a:t>issue</a:t>
            </a:r>
            <a:r>
              <a:rPr lang="sk-SK" dirty="0" smtClean="0"/>
              <a:t>, </a:t>
            </a:r>
            <a:r>
              <a:rPr lang="sk-SK" dirty="0" err="1" smtClean="0"/>
              <a:t>safety</a:t>
            </a:r>
            <a:r>
              <a:rPr lang="sk-SK" dirty="0" smtClean="0"/>
              <a:t> </a:t>
            </a:r>
            <a:r>
              <a:rPr lang="sk-SK" dirty="0" err="1" smtClean="0"/>
              <a:t>concern</a:t>
            </a:r>
            <a:r>
              <a:rPr lang="sk-SK" dirty="0" smtClean="0"/>
              <a:t>)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Dôležité</a:t>
            </a:r>
            <a:r>
              <a:rPr lang="sk-SK" dirty="0" smtClean="0"/>
              <a:t> </a:t>
            </a:r>
            <a:r>
              <a:rPr lang="sk-SK" dirty="0"/>
              <a:t>identifikované riziko, </a:t>
            </a:r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dôležité</a:t>
            </a:r>
            <a:r>
              <a:rPr lang="sk-SK" dirty="0" smtClean="0"/>
              <a:t> </a:t>
            </a:r>
            <a:r>
              <a:rPr lang="sk-SK" dirty="0"/>
              <a:t>potenciálne riziko alebo </a:t>
            </a:r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(dôležitá) </a:t>
            </a:r>
            <a:r>
              <a:rPr lang="sk-SK" dirty="0" smtClean="0"/>
              <a:t>chýbajúca </a:t>
            </a:r>
            <a:r>
              <a:rPr lang="sk-SK" dirty="0"/>
              <a:t>informácia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Kedy sa zistí</a:t>
            </a:r>
            <a:r>
              <a:rPr lang="sk-SK" dirty="0" smtClean="0"/>
              <a:t>:</a:t>
            </a:r>
          </a:p>
          <a:p>
            <a:r>
              <a:rPr lang="sk-SK" dirty="0" smtClean="0"/>
              <a:t>Pri klinickom skúšania I. – IV. fáze</a:t>
            </a:r>
          </a:p>
          <a:p>
            <a:r>
              <a:rPr lang="sk-SK" dirty="0" smtClean="0"/>
              <a:t>Pri registračnom procese</a:t>
            </a:r>
          </a:p>
          <a:p>
            <a:r>
              <a:rPr lang="sk-SK" dirty="0" smtClean="0"/>
              <a:t>V priebehu používania lieku (signál, PSUR)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008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316" y="530640"/>
            <a:ext cx="7241060" cy="5547105"/>
          </a:xfrm>
          <a:prstGeom prst="rect">
            <a:avLst/>
          </a:prstGeom>
        </p:spPr>
      </p:pic>
      <p:sp>
        <p:nvSpPr>
          <p:cNvPr id="5" name="Šípka doprava 4"/>
          <p:cNvSpPr/>
          <p:nvPr/>
        </p:nvSpPr>
        <p:spPr>
          <a:xfrm>
            <a:off x="0" y="49411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637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Zlyhanie </a:t>
            </a:r>
            <a:r>
              <a:rPr lang="sk-SK" dirty="0" err="1" smtClean="0"/>
              <a:t>minimizácie</a:t>
            </a:r>
            <a:r>
              <a:rPr lang="sk-SK" dirty="0" smtClean="0"/>
              <a:t> rizík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977" y="3243716"/>
            <a:ext cx="9040046" cy="284958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3528" y="155679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/>
              <a:t>Liek sa nezaregistruje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/>
              <a:t>Zruší sa registrácia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6089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edukačného materiálu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Potreba (RMP, registračný proces, posúdenie signálov, posúdenie PSUR, </a:t>
            </a:r>
            <a:r>
              <a:rPr lang="sk-SK" dirty="0" err="1" smtClean="0"/>
              <a:t>referály</a:t>
            </a:r>
            <a:r>
              <a:rPr lang="sk-SK" dirty="0" smtClean="0"/>
              <a:t>... )   </a:t>
            </a:r>
          </a:p>
          <a:p>
            <a:r>
              <a:rPr lang="sk-SK" dirty="0" smtClean="0"/>
              <a:t>Príprava (držiteľ) a schválenie (príslušným CA)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Preklad a úprava pre Slovensko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Kontrola textu prekladu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Doplnenie lokálnych údajov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Prispôsobenie slovenským podmienkam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Dohoda s CA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Distribúcia materiálov, opakovaná, priebežná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11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Jazyk prispôsobený cieľovému subjektu</a:t>
            </a:r>
          </a:p>
          <a:p>
            <a:r>
              <a:rPr lang="sk-SK" dirty="0" smtClean="0"/>
              <a:t>Doplnenie údajov pre Slovensko (napr. kontakty)</a:t>
            </a:r>
          </a:p>
          <a:p>
            <a:r>
              <a:rPr lang="sk-SK" dirty="0" smtClean="0"/>
              <a:t> Prispôsobenie Slovenským podmienkam</a:t>
            </a:r>
          </a:p>
          <a:p>
            <a:pPr lvl="1"/>
            <a:r>
              <a:rPr lang="sk-SK" dirty="0" smtClean="0"/>
              <a:t>Jednotky SI používané u nás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4771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Doplnenie údajov pre Slovensko</a:t>
            </a:r>
            <a:br>
              <a:rPr lang="sk-SK" dirty="0" smtClean="0"/>
            </a:br>
            <a:r>
              <a:rPr lang="sk-SK" dirty="0" smtClean="0"/>
              <a:t>príklady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5425" y="3520281"/>
            <a:ext cx="6153150" cy="6858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425" y="1734481"/>
            <a:ext cx="2562225" cy="1143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5425" y="4839766"/>
            <a:ext cx="6200775" cy="9334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759524"/>
            <a:ext cx="16287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73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Nedostatočná aktualizácia pre Slovensko - príklad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Liečbu musí začať odborník na liečbu ADHD, ako </a:t>
            </a:r>
            <a:r>
              <a:rPr lang="sk-SK" dirty="0" smtClean="0">
                <a:solidFill>
                  <a:srgbClr val="FF0000"/>
                </a:solidFill>
              </a:rPr>
              <a:t>napríklad pediater</a:t>
            </a:r>
            <a:r>
              <a:rPr lang="sk-SK" dirty="0" smtClean="0"/>
              <a:t>, detský psychiater alebo psychiater.</a:t>
            </a:r>
          </a:p>
          <a:p>
            <a:r>
              <a:rPr lang="sk-SK" dirty="0" smtClean="0"/>
              <a:t>U pediatrických pacientov sa odporúča zaznamenávanie hodnôt do </a:t>
            </a:r>
            <a:r>
              <a:rPr lang="sk-SK" dirty="0" err="1" smtClean="0">
                <a:solidFill>
                  <a:srgbClr val="FF0000"/>
                </a:solidFill>
              </a:rPr>
              <a:t>percentilového</a:t>
            </a:r>
            <a:r>
              <a:rPr lang="sk-SK" dirty="0" smtClean="0">
                <a:solidFill>
                  <a:srgbClr val="FF0000"/>
                </a:solidFill>
              </a:rPr>
              <a:t> grafu. </a:t>
            </a:r>
          </a:p>
          <a:p>
            <a:r>
              <a:rPr lang="sk-SK" dirty="0" err="1" smtClean="0"/>
              <a:t>Atomoxetín</a:t>
            </a:r>
            <a:r>
              <a:rPr lang="sk-SK" dirty="0" smtClean="0"/>
              <a:t> sa má používať v súlade s národnými postupmi pre liečbu ADHD, </a:t>
            </a:r>
            <a:r>
              <a:rPr lang="sk-SK" dirty="0" smtClean="0">
                <a:solidFill>
                  <a:srgbClr val="FF0000"/>
                </a:solidFill>
              </a:rPr>
              <a:t>ak sú dostupné. 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Národné postupy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Štandardné postupy</a:t>
            </a:r>
          </a:p>
          <a:p>
            <a:pPr lvl="1"/>
            <a:r>
              <a:rPr lang="sk-SK" dirty="0" smtClean="0"/>
              <a:t>Staršie vydania </a:t>
            </a:r>
            <a:r>
              <a:rPr lang="sk-SK" dirty="0" smtClean="0"/>
              <a:t>už neaktuálne</a:t>
            </a:r>
            <a:endParaRPr lang="sk-SK" dirty="0" smtClean="0"/>
          </a:p>
          <a:p>
            <a:pPr lvl="1"/>
            <a:r>
              <a:rPr lang="sk-SK" dirty="0" err="1" smtClean="0"/>
              <a:t>Farmakoterapeutické</a:t>
            </a:r>
            <a:r>
              <a:rPr lang="sk-SK" dirty="0" smtClean="0"/>
              <a:t> </a:t>
            </a:r>
            <a:r>
              <a:rPr lang="sk-SK" dirty="0" smtClean="0"/>
              <a:t>postupy</a:t>
            </a:r>
          </a:p>
          <a:p>
            <a:pPr lvl="1"/>
            <a:r>
              <a:rPr lang="sk-SK" dirty="0" smtClean="0"/>
              <a:t>Pripravujú sa nové</a:t>
            </a:r>
            <a:endParaRPr lang="sk-SK" dirty="0" smtClean="0"/>
          </a:p>
          <a:p>
            <a:pPr lvl="1"/>
            <a:endParaRPr lang="sk-SK" dirty="0" smtClean="0"/>
          </a:p>
          <a:p>
            <a:r>
              <a:rPr lang="sk-SK" dirty="0" smtClean="0"/>
              <a:t>Kategorizácia liekov – kto môže predpísať</a:t>
            </a:r>
          </a:p>
          <a:p>
            <a:r>
              <a:rPr lang="sk-SK" dirty="0" err="1" smtClean="0"/>
              <a:t>Preskripčné</a:t>
            </a:r>
            <a:r>
              <a:rPr lang="sk-SK" dirty="0" smtClean="0"/>
              <a:t> obmedzenia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0916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Kontaktné telefónne čísla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Medzinárodné tel. čísla  - prečo? </a:t>
            </a:r>
          </a:p>
          <a:p>
            <a:pPr lvl="1"/>
            <a:r>
              <a:rPr lang="sk-SK" dirty="0" smtClean="0"/>
              <a:t>+ 421 2 836578</a:t>
            </a:r>
          </a:p>
          <a:p>
            <a:r>
              <a:rPr lang="sk-SK" dirty="0" smtClean="0"/>
              <a:t>Zápis tel. čísla nie je podľa pravidiel</a:t>
            </a:r>
          </a:p>
          <a:p>
            <a:endParaRPr lang="sk-SK" dirty="0" smtClean="0"/>
          </a:p>
          <a:p>
            <a:r>
              <a:rPr lang="sk-SK" dirty="0" smtClean="0"/>
              <a:t>Tel. čísla do zahraničia</a:t>
            </a:r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4374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prednášky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Odporúčania pre prípravu edukačných materiálov</a:t>
            </a:r>
          </a:p>
          <a:p>
            <a:r>
              <a:rPr lang="sk-SK" dirty="0"/>
              <a:t>Praktické </a:t>
            </a:r>
            <a:r>
              <a:rPr lang="sk-SK" dirty="0" smtClean="0"/>
              <a:t>príklady nedostatkov v edukačných materiálov</a:t>
            </a:r>
            <a:endParaRPr lang="sk-SK" dirty="0" smtClean="0"/>
          </a:p>
          <a:p>
            <a:r>
              <a:rPr lang="sk-SK" dirty="0" smtClean="0"/>
              <a:t>Odporúčania pre ich používanie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2851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nímk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774860" cy="3878806"/>
          </a:xfrm>
        </p:spPr>
      </p:pic>
      <p:sp>
        <p:nvSpPr>
          <p:cNvPr id="5" name="BlokTextu 4"/>
          <p:cNvSpPr txBox="1"/>
          <p:nvPr/>
        </p:nvSpPr>
        <p:spPr>
          <a:xfrm>
            <a:off x="539552" y="436510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Nežiaduce reakcie  </a:t>
            </a:r>
            <a:r>
              <a:rPr lang="sk-SK" sz="2400" b="1" dirty="0" err="1" smtClean="0"/>
              <a:t>versus</a:t>
            </a:r>
            <a:r>
              <a:rPr lang="sk-SK" sz="2400" b="1" dirty="0" smtClean="0"/>
              <a:t> vedľajšie účinky</a:t>
            </a:r>
          </a:p>
          <a:p>
            <a:endParaRPr lang="sk-SK" dirty="0" smtClean="0"/>
          </a:p>
          <a:p>
            <a:r>
              <a:rPr lang="sk-SK" sz="2400" b="1" dirty="0" smtClean="0"/>
              <a:t>Možnosť, právo hlásenia pacientom ale nie povinnosť – primárne má hlásiť lekár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2773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52"/>
            <a:ext cx="5117867" cy="684994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508104" y="69269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Skrátená informácia o lieku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7030A0"/>
                </a:solidFill>
              </a:rPr>
              <a:t>Nie je vhodné pre edukačné materiály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7030A0"/>
                </a:solidFill>
              </a:rPr>
              <a:t>Lekár má dostať </a:t>
            </a:r>
            <a:r>
              <a:rPr lang="sk-SK" sz="2400" dirty="0" err="1" smtClean="0">
                <a:solidFill>
                  <a:srgbClr val="7030A0"/>
                </a:solidFill>
              </a:rPr>
              <a:t>SmPC</a:t>
            </a:r>
            <a:endParaRPr lang="sk-SK" sz="24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7030A0"/>
                </a:solidFill>
              </a:rPr>
              <a:t>Spravidla sa nedá čítať</a:t>
            </a:r>
            <a:endParaRPr lang="sk-SK" sz="2400" dirty="0">
              <a:solidFill>
                <a:srgbClr val="7030A0"/>
              </a:solidFill>
            </a:endParaRPr>
          </a:p>
        </p:txBody>
      </p:sp>
      <p:cxnSp>
        <p:nvCxnSpPr>
          <p:cNvPr id="9" name="Rovná spojnica 8"/>
          <p:cNvCxnSpPr/>
          <p:nvPr/>
        </p:nvCxnSpPr>
        <p:spPr>
          <a:xfrm>
            <a:off x="395536" y="5877272"/>
            <a:ext cx="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395536" y="2348880"/>
            <a:ext cx="4464496" cy="3384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H="1" flipV="1">
            <a:off x="323528" y="2276872"/>
            <a:ext cx="4536504" cy="35283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8184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192" y="1124744"/>
            <a:ext cx="8229600" cy="43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22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082" y="15926"/>
            <a:ext cx="8501639" cy="68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Zverejnenie na stránke ŠÚKL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Povinnosť nie je uvedená v zákone</a:t>
            </a:r>
          </a:p>
          <a:p>
            <a:r>
              <a:rPr lang="sk-SK" dirty="0" smtClean="0"/>
              <a:t>Účelom je transparentnosť</a:t>
            </a:r>
          </a:p>
          <a:p>
            <a:r>
              <a:rPr lang="sk-SK" dirty="0" smtClean="0"/>
              <a:t>Nenahrádza povinnosť držiteľa zabezpečovať dostupnosť materiálov pre zdravotnícke pracovníkov a/alebo pacientov</a:t>
            </a:r>
          </a:p>
          <a:p>
            <a:r>
              <a:rPr lang="sk-SK" dirty="0" smtClean="0"/>
              <a:t>Výzva - Udržiavanie aktuálnosti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8535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Školenia zamestnancov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Hlásenie podozrení na nežiaduce účinky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Menej často zamerané na</a:t>
            </a:r>
          </a:p>
          <a:p>
            <a:r>
              <a:rPr lang="sk-SK" dirty="0" smtClean="0"/>
              <a:t>Riziká liekov</a:t>
            </a:r>
          </a:p>
          <a:p>
            <a:r>
              <a:rPr lang="sk-SK" dirty="0" smtClean="0"/>
              <a:t>Ich minimalizácia  </a:t>
            </a:r>
          </a:p>
          <a:p>
            <a:pPr lvl="1"/>
            <a:r>
              <a:rPr lang="sk-SK" dirty="0" smtClean="0"/>
              <a:t>Rutinná – </a:t>
            </a:r>
            <a:r>
              <a:rPr lang="sk-SK" dirty="0" err="1" smtClean="0"/>
              <a:t>SmPC</a:t>
            </a:r>
            <a:r>
              <a:rPr lang="sk-SK" dirty="0" smtClean="0"/>
              <a:t>, PIL</a:t>
            </a:r>
          </a:p>
          <a:p>
            <a:pPr lvl="1"/>
            <a:r>
              <a:rPr lang="sk-SK" dirty="0" smtClean="0"/>
              <a:t>Edukačné materiály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8012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Take</a:t>
            </a:r>
            <a:r>
              <a:rPr lang="sk-SK" dirty="0" smtClean="0"/>
              <a:t> </a:t>
            </a:r>
            <a:r>
              <a:rPr lang="sk-SK" dirty="0" err="1" smtClean="0"/>
              <a:t>home</a:t>
            </a:r>
            <a:r>
              <a:rPr lang="sk-SK" dirty="0" smtClean="0"/>
              <a:t> (</a:t>
            </a:r>
            <a:r>
              <a:rPr lang="sk-SK" dirty="0" err="1" smtClean="0"/>
              <a:t>office</a:t>
            </a:r>
            <a:r>
              <a:rPr lang="sk-SK" dirty="0" smtClean="0"/>
              <a:t>) </a:t>
            </a:r>
            <a:r>
              <a:rPr lang="sk-SK" dirty="0" err="1" smtClean="0"/>
              <a:t>message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Zoznámte sa s textom Modul XVI </a:t>
            </a:r>
            <a:r>
              <a:rPr lang="sk-SK" dirty="0" err="1" smtClean="0"/>
              <a:t>addendum</a:t>
            </a:r>
            <a:r>
              <a:rPr lang="sk-SK" dirty="0" smtClean="0"/>
              <a:t> 1.</a:t>
            </a:r>
          </a:p>
          <a:p>
            <a:r>
              <a:rPr lang="sk-SK" dirty="0" smtClean="0"/>
              <a:t>Venujte prekladu náležitú pozornosť</a:t>
            </a:r>
          </a:p>
          <a:p>
            <a:r>
              <a:rPr lang="sk-SK" dirty="0" smtClean="0"/>
              <a:t>Doplňte národné údaje</a:t>
            </a:r>
          </a:p>
          <a:p>
            <a:r>
              <a:rPr lang="sk-SK" dirty="0" smtClean="0"/>
              <a:t>Neobmedzujete školenia zamestnancov iba na hlásenie nežiaducich účinkov</a:t>
            </a:r>
          </a:p>
          <a:p>
            <a:r>
              <a:rPr lang="sk-SK" dirty="0" smtClean="0"/>
              <a:t>Kontrolujte údaje uverejnené na stránke ŠÚKL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4683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14519" y="3501008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Kontakty:</a:t>
            </a:r>
            <a:br>
              <a:rPr lang="sk-SK" dirty="0" smtClean="0"/>
            </a:br>
            <a:r>
              <a:rPr lang="sk-SK" sz="3600" cap="none" dirty="0" smtClean="0">
                <a:latin typeface="Arial" panose="020B0604020202020204" pitchFamily="34" charset="0"/>
                <a:hlinkClick r:id="rId2"/>
              </a:rPr>
              <a:t>pharmacovigilance@sukl.sk</a:t>
            </a:r>
            <a:r>
              <a:rPr lang="sk-SK" sz="3600" cap="none" dirty="0" smtClean="0">
                <a:latin typeface="Arial" panose="020B0604020202020204" pitchFamily="34" charset="0"/>
              </a:rPr>
              <a:t/>
            </a:r>
            <a:br>
              <a:rPr lang="sk-SK" sz="3600" cap="none" dirty="0" smtClean="0">
                <a:latin typeface="Arial" panose="020B0604020202020204" pitchFamily="34" charset="0"/>
              </a:rPr>
            </a:br>
            <a:r>
              <a:rPr lang="sk-SK" sz="3600" cap="none" dirty="0" smtClean="0">
                <a:latin typeface="Arial" panose="020B0604020202020204" pitchFamily="34" charset="0"/>
              </a:rPr>
              <a:t/>
            </a:r>
            <a:br>
              <a:rPr lang="sk-SK" sz="3600" cap="none" dirty="0" smtClean="0">
                <a:latin typeface="Arial" panose="020B0604020202020204" pitchFamily="34" charset="0"/>
              </a:rPr>
            </a:br>
            <a:r>
              <a:rPr lang="sk-SK" sz="3600" cap="none" dirty="0" smtClean="0">
                <a:latin typeface="Arial" panose="020B0604020202020204" pitchFamily="34" charset="0"/>
              </a:rPr>
              <a:t>Štátny ústav pre kontrolu liečiv</a:t>
            </a:r>
            <a:br>
              <a:rPr lang="sk-SK" sz="3600" cap="none" dirty="0" smtClean="0">
                <a:latin typeface="Arial" panose="020B0604020202020204" pitchFamily="34" charset="0"/>
              </a:rPr>
            </a:br>
            <a:r>
              <a:rPr lang="sk-SK" sz="3600" cap="none" dirty="0" smtClean="0">
                <a:latin typeface="Arial" panose="020B0604020202020204" pitchFamily="34" charset="0"/>
              </a:rPr>
              <a:t>Oddelenie </a:t>
            </a:r>
            <a:r>
              <a:rPr lang="sk-SK" sz="3600" cap="none" dirty="0" err="1" smtClean="0">
                <a:latin typeface="Arial" panose="020B0604020202020204" pitchFamily="34" charset="0"/>
              </a:rPr>
              <a:t>farmakovigilancie</a:t>
            </a:r>
            <a:r>
              <a:rPr lang="sk-SK" sz="3600" cap="none" dirty="0" smtClean="0">
                <a:latin typeface="Arial" panose="020B0604020202020204" pitchFamily="34" charset="0"/>
              </a:rPr>
              <a:t/>
            </a:r>
            <a:br>
              <a:rPr lang="sk-SK" sz="3600" cap="none" dirty="0" smtClean="0">
                <a:latin typeface="Arial" panose="020B0604020202020204" pitchFamily="34" charset="0"/>
              </a:rPr>
            </a:br>
            <a:r>
              <a:rPr lang="sk-SK" sz="3600" cap="none" dirty="0" smtClean="0">
                <a:latin typeface="Arial" panose="020B0604020202020204" pitchFamily="34" charset="0"/>
              </a:rPr>
              <a:t>Kvetná 11, 825 08 Bratislava 26</a:t>
            </a:r>
            <a:endParaRPr lang="sk-SK" sz="36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714519" y="1628800"/>
            <a:ext cx="7772400" cy="1500187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</a:rPr>
              <a:t>Tešíme sa Vaše otázky</a:t>
            </a:r>
            <a:endParaRPr lang="sk-SK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64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653" y="274638"/>
            <a:ext cx="8918694" cy="6662329"/>
          </a:xfrm>
          <a:prstGeom prst="rect">
            <a:avLst/>
          </a:prstGeom>
        </p:spPr>
      </p:pic>
      <p:sp>
        <p:nvSpPr>
          <p:cNvPr id="5" name="Šípka doprava 4"/>
          <p:cNvSpPr/>
          <p:nvPr/>
        </p:nvSpPr>
        <p:spPr>
          <a:xfrm rot="9401170">
            <a:off x="7637323" y="54030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0183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Výchova</a:t>
            </a:r>
            <a:r>
              <a:rPr lang="sk-SK" dirty="0"/>
              <a:t> alebo </a:t>
            </a:r>
            <a:r>
              <a:rPr lang="sk-SK" b="1" dirty="0">
                <a:hlinkClick r:id="rId2" tooltip="Edukácia"/>
              </a:rPr>
              <a:t>edukácia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je </a:t>
            </a:r>
            <a:r>
              <a:rPr lang="sk-SK" dirty="0"/>
              <a:t>súčasť </a:t>
            </a:r>
            <a:r>
              <a:rPr lang="sk-SK" dirty="0">
                <a:hlinkClick r:id="rId3" tooltip="Výchovná skutočnosť"/>
              </a:rPr>
              <a:t>výchovnej skutočnosti</a:t>
            </a:r>
            <a:r>
              <a:rPr lang="sk-SK" dirty="0"/>
              <a:t>, </a:t>
            </a:r>
            <a:r>
              <a:rPr lang="sk-SK" b="1" dirty="0"/>
              <a:t>činnosť smerujúca k získaniu a zdokonaleniu schopností a vlastností človeka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Výchova </a:t>
            </a:r>
            <a:r>
              <a:rPr lang="sk-SK" dirty="0"/>
              <a:t>je pôsobenie na procesy ľudského učenia a socializácie s </a:t>
            </a:r>
            <a:r>
              <a:rPr lang="sk-SK" b="1" dirty="0"/>
              <a:t>cieľom premeny človeka </a:t>
            </a:r>
            <a:r>
              <a:rPr lang="sk-SK" dirty="0"/>
              <a:t>po všetkých stránkach - telesnej, duševnej aj duchovnej; s cieľom pretvoriť človeka z </a:t>
            </a:r>
            <a:r>
              <a:rPr lang="sk-SK" b="1" dirty="0"/>
              <a:t>bytosti spoločenskej na bytosť kultúrnu</a:t>
            </a:r>
            <a:r>
              <a:rPr lang="sk-SK" b="1" dirty="0" smtClean="0"/>
              <a:t>.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Zdroj: </a:t>
            </a:r>
            <a:r>
              <a:rPr lang="sk-SK" dirty="0" err="1" smtClean="0"/>
              <a:t>wikipedia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1021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Poznanie rozdielov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DHPC – so súhlasom CA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Edukačné materiály – so súhlasom CA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Propagačné materiály – hlásenie ŠÚKL</a:t>
            </a:r>
          </a:p>
          <a:p>
            <a:pPr lvl="1"/>
            <a:r>
              <a:rPr lang="sk-SK" b="1" dirty="0" smtClean="0">
                <a:solidFill>
                  <a:srgbClr val="7030A0"/>
                </a:solidFill>
              </a:rPr>
              <a:t>Okrem vakcinačných kampaní</a:t>
            </a:r>
          </a:p>
          <a:p>
            <a:endParaRPr lang="sk-SK" b="1" dirty="0" smtClean="0">
              <a:solidFill>
                <a:srgbClr val="7030A0"/>
              </a:solidFill>
            </a:endParaRPr>
          </a:p>
          <a:p>
            <a:r>
              <a:rPr lang="sk-SK" dirty="0" smtClean="0"/>
              <a:t>Odpoveď na otázky ZP alebo pacienta </a:t>
            </a:r>
          </a:p>
          <a:p>
            <a:r>
              <a:rPr lang="sk-SK" dirty="0" smtClean="0"/>
              <a:t>marketingové oznamy, cenové ponuky a pod</a:t>
            </a:r>
            <a:r>
              <a:rPr lang="sk-SK" dirty="0" smtClean="0"/>
              <a:t>.</a:t>
            </a:r>
          </a:p>
          <a:p>
            <a:r>
              <a:rPr lang="sk-SK" dirty="0" smtClean="0"/>
              <a:t>Materiály pre pacientske programy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146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Priama komunikácia so zdravotníckymi pracovníkmi (DHPC)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Komunikácia </a:t>
            </a:r>
            <a:r>
              <a:rPr lang="sk-SK" dirty="0"/>
              <a:t>vykonaná držiteľom rozhodnutia o registrácii alebo kompetentnou autoritou, ktorou sa dôležité informácie adresujú priamo zdravotníckym pracovníkom </a:t>
            </a:r>
            <a:r>
              <a:rPr lang="sk-SK" b="1" dirty="0">
                <a:solidFill>
                  <a:srgbClr val="FF0000"/>
                </a:solidFill>
              </a:rPr>
              <a:t>za účelom ich informovania o potrebe prijať určité opatrenia alebo prispôsobiť liečebné postupy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v súvislosti s liekom. </a:t>
            </a:r>
            <a:endParaRPr lang="sk-SK" dirty="0" smtClean="0"/>
          </a:p>
          <a:p>
            <a:r>
              <a:rPr lang="sk-SK" dirty="0" smtClean="0"/>
              <a:t>Oznámenia </a:t>
            </a:r>
            <a:r>
              <a:rPr lang="sk-SK" dirty="0"/>
              <a:t>typu DHPC nie sú odpovede na otázky zdravotníckych pracovníkov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Nie sú edukačné materiály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8696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Edukačný materiál?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9" y="2132856"/>
            <a:ext cx="8990716" cy="3240360"/>
          </a:xfrm>
        </p:spPr>
      </p:pic>
    </p:spTree>
    <p:extLst>
      <p:ext uri="{BB962C8B-B14F-4D97-AF65-F5344CB8AC3E}">
        <p14:creationId xmlns:p14="http://schemas.microsoft.com/office/powerpoint/2010/main" xmlns="" val="187667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979" y="0"/>
            <a:ext cx="6008041" cy="6858000"/>
          </a:xfrm>
          <a:prstGeom prst="rect">
            <a:avLst/>
          </a:prstGeom>
        </p:spPr>
      </p:pic>
      <p:sp>
        <p:nvSpPr>
          <p:cNvPr id="5" name="Šípka doprava 4"/>
          <p:cNvSpPr/>
          <p:nvPr/>
        </p:nvSpPr>
        <p:spPr>
          <a:xfrm>
            <a:off x="971600" y="206084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/>
          <p:cNvSpPr/>
          <p:nvPr/>
        </p:nvSpPr>
        <p:spPr>
          <a:xfrm rot="12153928">
            <a:off x="4267494" y="251805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 rot="12153928">
            <a:off x="7363838" y="421535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357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168" y="0"/>
            <a:ext cx="7278832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Šípka doprava 4"/>
          <p:cNvSpPr/>
          <p:nvPr/>
        </p:nvSpPr>
        <p:spPr>
          <a:xfrm rot="19575871">
            <a:off x="2031907" y="286779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17351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06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476</Words>
  <Application>Microsoft Office PowerPoint</Application>
  <PresentationFormat>Prezentácia na obrazovke (4:3)</PresentationFormat>
  <Paragraphs>103</Paragraphs>
  <Slides>28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Edukačné materiály II.  Opatrenia na minimalizáciu rizík  </vt:lpstr>
      <vt:lpstr>Ciele prednášky</vt:lpstr>
      <vt:lpstr>Snímka 3</vt:lpstr>
      <vt:lpstr>Výchova alebo edukácia</vt:lpstr>
      <vt:lpstr>Poznanie rozdielov</vt:lpstr>
      <vt:lpstr>Priama komunikácia so zdravotníckymi pracovníkmi (DHPC) </vt:lpstr>
      <vt:lpstr>Edukačný materiál?</vt:lpstr>
      <vt:lpstr>Snímka 8</vt:lpstr>
      <vt:lpstr>Snímka 9</vt:lpstr>
      <vt:lpstr>Snímka 10</vt:lpstr>
      <vt:lpstr>Bezpečnostný problém (safety issue, safety concern) </vt:lpstr>
      <vt:lpstr>Snímka 12</vt:lpstr>
      <vt:lpstr>Zlyhanie minimizácie rizík</vt:lpstr>
      <vt:lpstr>Vznik edukačného materiálu</vt:lpstr>
      <vt:lpstr>Snímka 15</vt:lpstr>
      <vt:lpstr>Doplnenie údajov pre Slovensko príklady</vt:lpstr>
      <vt:lpstr>Nedostatočná aktualizácia pre Slovensko - príklad </vt:lpstr>
      <vt:lpstr>Národné postupy</vt:lpstr>
      <vt:lpstr>Kontaktné telefónne čísla</vt:lpstr>
      <vt:lpstr>Snímka 20</vt:lpstr>
      <vt:lpstr>Snímka 21</vt:lpstr>
      <vt:lpstr>Snímka 22</vt:lpstr>
      <vt:lpstr>Snímka 23</vt:lpstr>
      <vt:lpstr>Snímka 24</vt:lpstr>
      <vt:lpstr>Zverejnenie na stránke ŠÚKL</vt:lpstr>
      <vt:lpstr>Školenia zamestnancov</vt:lpstr>
      <vt:lpstr>Take home (office) message </vt:lpstr>
      <vt:lpstr>Kontakty: pharmacovigilance@sukl.sk  Štátny ústav pre kontrolu liečiv Oddelenie farmakovigilancie Kvetná 11, 825 08 Bratislava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Madarászová, Diana</dc:creator>
  <cp:lastModifiedBy>PG</cp:lastModifiedBy>
  <cp:revision>73</cp:revision>
  <dcterms:created xsi:type="dcterms:W3CDTF">2017-01-23T15:31:21Z</dcterms:created>
  <dcterms:modified xsi:type="dcterms:W3CDTF">2018-05-25T19:25:13Z</dcterms:modified>
</cp:coreProperties>
</file>